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92" r:id="rId5"/>
    <p:sldId id="267" r:id="rId6"/>
    <p:sldId id="276" r:id="rId7"/>
    <p:sldId id="322" r:id="rId8"/>
    <p:sldId id="323" r:id="rId9"/>
    <p:sldId id="297" r:id="rId10"/>
    <p:sldId id="298" r:id="rId11"/>
    <p:sldId id="299" r:id="rId12"/>
    <p:sldId id="300" r:id="rId13"/>
    <p:sldId id="301" r:id="rId14"/>
    <p:sldId id="295" r:id="rId15"/>
    <p:sldId id="303" r:id="rId16"/>
    <p:sldId id="304" r:id="rId17"/>
    <p:sldId id="305" r:id="rId18"/>
    <p:sldId id="308" r:id="rId19"/>
    <p:sldId id="307" r:id="rId20"/>
    <p:sldId id="285" r:id="rId21"/>
    <p:sldId id="315" r:id="rId22"/>
    <p:sldId id="317" r:id="rId23"/>
    <p:sldId id="324" r:id="rId24"/>
    <p:sldId id="329" r:id="rId25"/>
    <p:sldId id="330" r:id="rId26"/>
    <p:sldId id="331" r:id="rId27"/>
    <p:sldId id="332" r:id="rId28"/>
    <p:sldId id="333" r:id="rId29"/>
    <p:sldId id="321" r:id="rId30"/>
    <p:sldId id="326" r:id="rId31"/>
    <p:sldId id="294" r:id="rId32"/>
    <p:sldId id="327" r:id="rId33"/>
    <p:sldId id="28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021"/>
    <a:srgbClr val="C2CD23"/>
    <a:srgbClr val="74C7B8"/>
    <a:srgbClr val="A0A0A0"/>
    <a:srgbClr val="D84400"/>
    <a:srgbClr val="C95B3A"/>
    <a:srgbClr val="446992"/>
    <a:srgbClr val="AEC2D8"/>
    <a:srgbClr val="98432A"/>
    <a:srgbClr val="4467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99" autoAdjust="0"/>
  </p:normalViewPr>
  <p:slideViewPr>
    <p:cSldViewPr snapToGrid="0" showGuides="1">
      <p:cViewPr>
        <p:scale>
          <a:sx n="70" d="100"/>
          <a:sy n="70" d="100"/>
        </p:scale>
        <p:origin x="738" y="-210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12/15/2023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12/15/2023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5010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76484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569818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5286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10794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470451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1723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17524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5746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31878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674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82567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24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053599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53774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26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18209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30049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866476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745816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319006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354785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109640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529284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647114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508427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smtClean="0"/>
              <a:t>11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2433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C965C-937B-4539-9093-F07DEFA5E68D}" type="datetimeFigureOut">
              <a:rPr lang="pt-BR" smtClean="0"/>
              <a:t>15/12/2023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55B88-B8CA-4818-A1D5-759C398FE1F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077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‹nº›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‹nº›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9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Relationship Id="rId9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png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.gif"/><Relationship Id="rId5" Type="http://schemas.openxmlformats.org/officeDocument/2006/relationships/image" Target="../media/image46.jpeg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zh-CN" dirty="0">
                <a:solidFill>
                  <a:srgbClr val="C2CD23"/>
                </a:solidFill>
              </a:rPr>
              <a:t>Análise do Perfil de Abastecimento da Frota</a:t>
            </a:r>
            <a:endParaRPr lang="en-US" dirty="0">
              <a:solidFill>
                <a:srgbClr val="C2CD23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5141191" cy="760288"/>
          </a:xfrm>
        </p:spPr>
        <p:txBody>
          <a:bodyPr/>
          <a:lstStyle/>
          <a:p>
            <a:pPr algn="l"/>
            <a:r>
              <a:rPr lang="pt-BR" dirty="0">
                <a:ea typeface="Calibri"/>
                <a:cs typeface="Calibri"/>
              </a:rPr>
              <a:t>Disciplina Extensionista: Desenvolvimento de Projeto de Business Intelligence - BI</a:t>
            </a:r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18C88B4D-F554-49C2-A23C-DFE94D4C835B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/>
          <a:srcRect l="25544" r="25544"/>
          <a:stretch/>
        </p:blipFill>
        <p:spPr>
          <a:xfrm>
            <a:off x="6742557" y="1397014"/>
            <a:ext cx="4405503" cy="5066346"/>
          </a:xfrm>
        </p:spPr>
      </p:pic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4367908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1145750-8DA5-91A6-9786-030FB69DDE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88" y="-47820"/>
            <a:ext cx="12206288" cy="1577075"/>
          </a:xfrm>
          <a:prstGeom prst="rect">
            <a:avLst/>
          </a:pr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418422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DA0D2B5F-279D-7A59-C4CA-669F1D390A65}"/>
              </a:ext>
            </a:extLst>
          </p:cNvPr>
          <p:cNvSpPr txBox="1">
            <a:spLocks/>
          </p:cNvSpPr>
          <p:nvPr/>
        </p:nvSpPr>
        <p:spPr>
          <a:xfrm>
            <a:off x="99184" y="5558340"/>
            <a:ext cx="5054707" cy="760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200" dirty="0">
                <a:ea typeface="Calibri"/>
                <a:cs typeface="Calibri"/>
              </a:rPr>
              <a:t>Autores: Fernanda Oliveira, Luine de Paula Freitas, Marilda Batista, </a:t>
            </a:r>
          </a:p>
          <a:p>
            <a:r>
              <a:rPr lang="pt-BR" sz="1200" dirty="0">
                <a:ea typeface="Calibri"/>
                <a:cs typeface="Calibri"/>
              </a:rPr>
              <a:t>Matheus Pungirum, Maycon Gomes e Paulo Barbosa </a:t>
            </a:r>
          </a:p>
          <a:p>
            <a:r>
              <a:rPr lang="pt-BR" sz="1200" dirty="0">
                <a:ea typeface="Calibri"/>
                <a:cs typeface="Calibri"/>
              </a:rPr>
              <a:t>Orientadora: Viviane Cristina Dias</a:t>
            </a:r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build="p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33291" y="1654611"/>
            <a:ext cx="1511179" cy="176784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2CD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5749336" cy="1294530"/>
          </a:xfrm>
        </p:spPr>
        <p:txBody>
          <a:bodyPr/>
          <a:lstStyle/>
          <a:p>
            <a:pPr algn="just"/>
            <a:r>
              <a:rPr lang="pt-BR" dirty="0"/>
              <a:t>A  empresa parceira é um conglomerado que atua no setor energético, com várias empresas distribuidoras de energia elétrica em diferentes regiões do Brasil.</a:t>
            </a:r>
          </a:p>
          <a:p>
            <a:pPr algn="just"/>
            <a:r>
              <a:rPr lang="pt-BR" dirty="0"/>
              <a:t>Essas empresas dependem de frotas de veículos para manutenção, reparos e expansão de redes elétricas.</a:t>
            </a:r>
          </a:p>
          <a:p>
            <a:pPr algn="just"/>
            <a:r>
              <a:rPr lang="pt-BR" dirty="0"/>
              <a:t>O consumo constante de combustíveis, como diesel e gasolina, tem impactado negativamente os custos operacionais e a sustentabilidade ambiental.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pt-BR" dirty="0"/>
              <a:t>Análise do Perfil de Abastecimento da Frota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701" r="2701"/>
          <a:stretch/>
        </p:blipFill>
        <p:spPr>
          <a:xfrm>
            <a:off x="7300454" y="1654613"/>
            <a:ext cx="4644000" cy="4940070"/>
          </a:xfrm>
        </p:spPr>
      </p:pic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AE92BF2-9939-2C03-F8EF-C7E20E10C633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E3BC10-5B22-60A8-3325-FA078A8B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88" y="-47820"/>
            <a:ext cx="12206288" cy="132556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53" y="2096892"/>
            <a:ext cx="7523990" cy="1325563"/>
          </a:xfrm>
        </p:spPr>
        <p:txBody>
          <a:bodyPr/>
          <a:lstStyle/>
          <a:p>
            <a:r>
              <a:rPr lang="en-US" sz="3600" dirty="0"/>
              <a:t>Diagnóstico da Situação Problema</a:t>
            </a:r>
          </a:p>
        </p:txBody>
      </p:sp>
    </p:spTree>
    <p:extLst>
      <p:ext uri="{BB962C8B-B14F-4D97-AF65-F5344CB8AC3E}">
        <p14:creationId xmlns:p14="http://schemas.microsoft.com/office/powerpoint/2010/main" val="3419089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25" y="2166255"/>
            <a:ext cx="3994173" cy="2277580"/>
          </a:xfrm>
        </p:spPr>
        <p:txBody>
          <a:bodyPr/>
          <a:lstStyle/>
          <a:p>
            <a:r>
              <a:rPr lang="en-US" dirty="0"/>
              <a:t>Identificação do Problema</a:t>
            </a:r>
          </a:p>
        </p:txBody>
      </p:sp>
      <p:pic>
        <p:nvPicPr>
          <p:cNvPr id="192" name="Picture Placeholder 191" descr="Medidor com preenchimento sólido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34" r="5134"/>
          <a:stretch/>
        </p:blipFill>
        <p:spPr>
          <a:xfrm>
            <a:off x="4734172" y="2103383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9" y="1986950"/>
            <a:ext cx="5162709" cy="420683"/>
          </a:xfrm>
        </p:spPr>
        <p:txBody>
          <a:bodyPr/>
          <a:lstStyle/>
          <a:p>
            <a:r>
              <a:rPr lang="pt-BR" dirty="0"/>
              <a:t>Tendência Crescente no Consumo de Combustíveis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03140" y="2320421"/>
            <a:ext cx="5162709" cy="656801"/>
          </a:xfrm>
        </p:spPr>
        <p:txBody>
          <a:bodyPr/>
          <a:lstStyle/>
          <a:p>
            <a:r>
              <a:rPr lang="pt-BR" dirty="0"/>
              <a:t>Estudos revelaram um aumento constante no consumo de combustíveis</a:t>
            </a:r>
            <a:endParaRPr lang="en-US" dirty="0"/>
          </a:p>
        </p:txBody>
      </p:sp>
      <p:pic>
        <p:nvPicPr>
          <p:cNvPr id="194" name="Picture Placeholder 193" descr="Dinheiro voador com preenchimento sólido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16" r="2616"/>
          <a:stretch/>
        </p:blipFill>
        <p:spPr>
          <a:xfrm>
            <a:off x="4720509" y="3403285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41950" y="3456213"/>
            <a:ext cx="7230446" cy="420683"/>
          </a:xfrm>
        </p:spPr>
        <p:txBody>
          <a:bodyPr/>
          <a:lstStyle/>
          <a:p>
            <a:r>
              <a:rPr lang="pt-BR" dirty="0"/>
              <a:t>Impacto Financeiro e Ambiental do Aumento do Consumo de Combustíveis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798066"/>
            <a:ext cx="5162709" cy="747656"/>
          </a:xfrm>
        </p:spPr>
        <p:txBody>
          <a:bodyPr/>
          <a:lstStyle/>
          <a:p>
            <a:r>
              <a:rPr lang="pt-BR" dirty="0"/>
              <a:t>Esse Aumento Afeta Diretamente os Custos Operacionais e Compromete a Sustentabilidade Ambiental</a:t>
            </a:r>
            <a:endParaRPr lang="en-US" dirty="0"/>
          </a:p>
        </p:txBody>
      </p:sp>
      <p:pic>
        <p:nvPicPr>
          <p:cNvPr id="196" name="Picture Placeholder 195" descr="Gráfico de barras com tendência descendente com preenchimento sólido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616" r="2616"/>
          <a:stretch/>
        </p:blipFill>
        <p:spPr>
          <a:xfrm>
            <a:off x="4714069" y="4936762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71607" y="4818194"/>
            <a:ext cx="5162709" cy="421399"/>
          </a:xfrm>
        </p:spPr>
        <p:txBody>
          <a:bodyPr/>
          <a:lstStyle/>
          <a:p>
            <a:r>
              <a:rPr lang="en-US" dirty="0"/>
              <a:t>Identificação de Práticas Ineficientes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1608" y="5183814"/>
            <a:ext cx="5162709" cy="565882"/>
          </a:xfrm>
        </p:spPr>
        <p:txBody>
          <a:bodyPr/>
          <a:lstStyle/>
          <a:p>
            <a:r>
              <a:rPr lang="pt-BR" dirty="0"/>
              <a:t>Práticas Ineficientes Foram Identificadas como Contribuintes para Esse Problema</a:t>
            </a:r>
            <a:endParaRPr 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546748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84EA84-17C1-175A-0702-3D15CF539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4288" y="-47820"/>
            <a:ext cx="12206288" cy="1396755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F5C199DE-512A-3E15-B716-987AA99C05DD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2.1</a:t>
            </a:r>
          </a:p>
        </p:txBody>
      </p:sp>
    </p:spTree>
    <p:extLst>
      <p:ext uri="{BB962C8B-B14F-4D97-AF65-F5344CB8AC3E}">
        <p14:creationId xmlns:p14="http://schemas.microsoft.com/office/powerpoint/2010/main" val="251972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25" y="2166255"/>
            <a:ext cx="4093727" cy="2277580"/>
          </a:xfrm>
        </p:spPr>
        <p:txBody>
          <a:bodyPr/>
          <a:lstStyle/>
          <a:p>
            <a:r>
              <a:rPr lang="pt-BR" sz="3600" dirty="0"/>
              <a:t>Necessidade de um sistema de Business Intelligence (BI)</a:t>
            </a:r>
            <a:endParaRPr lang="en-US" sz="3600" dirty="0"/>
          </a:p>
        </p:txBody>
      </p:sp>
      <p:pic>
        <p:nvPicPr>
          <p:cNvPr id="192" name="Picture Placeholder 191" descr="Área de Transferência com preenchimento sólido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34" r="5134"/>
          <a:stretch/>
        </p:blipFill>
        <p:spPr>
          <a:xfrm>
            <a:off x="4749938" y="2497530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87375" y="2381097"/>
            <a:ext cx="5162709" cy="420683"/>
          </a:xfrm>
        </p:spPr>
        <p:txBody>
          <a:bodyPr/>
          <a:lstStyle/>
          <a:p>
            <a:r>
              <a:rPr lang="pt-BR" dirty="0"/>
              <a:t>Monitoramento do Consumo de Combustíveis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18906" y="2714568"/>
            <a:ext cx="5162709" cy="656801"/>
          </a:xfrm>
        </p:spPr>
        <p:txBody>
          <a:bodyPr/>
          <a:lstStyle/>
          <a:p>
            <a:r>
              <a:rPr lang="pt-BR" dirty="0"/>
              <a:t>Importância do monitoramento e análise do consumo de combustíveis.</a:t>
            </a:r>
            <a:endParaRPr lang="en-US" dirty="0"/>
          </a:p>
        </p:txBody>
      </p:sp>
      <p:pic>
        <p:nvPicPr>
          <p:cNvPr id="194" name="Picture Placeholder 193" descr="Banco de dados com preenchimento sólido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16" r="2616"/>
          <a:stretch/>
        </p:blipFill>
        <p:spPr>
          <a:xfrm>
            <a:off x="4720509" y="3403285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41950" y="3456213"/>
            <a:ext cx="7230446" cy="420683"/>
          </a:xfrm>
        </p:spPr>
        <p:txBody>
          <a:bodyPr/>
          <a:lstStyle/>
          <a:p>
            <a:r>
              <a:rPr lang="pt-BR" dirty="0"/>
              <a:t>Consolidação de Dados de Abastecimento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3798066"/>
            <a:ext cx="5162709" cy="747656"/>
          </a:xfrm>
        </p:spPr>
        <p:txBody>
          <a:bodyPr/>
          <a:lstStyle/>
          <a:p>
            <a:r>
              <a:rPr lang="pt-BR" dirty="0"/>
              <a:t>Consolidação de dados a partir de sistemas de abastecimento</a:t>
            </a:r>
            <a:endParaRPr lang="en-US" dirty="0"/>
          </a:p>
        </p:txBody>
      </p:sp>
      <p:pic>
        <p:nvPicPr>
          <p:cNvPr id="196" name="Picture Placeholder 195" descr="Pesquisa com preenchimento sólido">
            <a:extLst>
              <a:ext uri="{FF2B5EF4-FFF2-40B4-BE49-F238E27FC236}">
                <a16:creationId xmlns:a16="http://schemas.microsoft.com/office/drawing/2014/main" id="{B21D7164-3991-2960-0F80-CB302359CD8D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616" r="2616"/>
          <a:stretch/>
        </p:blipFill>
        <p:spPr>
          <a:xfrm>
            <a:off x="4714069" y="4605676"/>
            <a:ext cx="536270" cy="565882"/>
          </a:xfr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E02E0C-26E8-8160-D35F-2398015C051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271607" y="4487108"/>
            <a:ext cx="5162709" cy="421399"/>
          </a:xfrm>
        </p:spPr>
        <p:txBody>
          <a:bodyPr/>
          <a:lstStyle/>
          <a:p>
            <a:r>
              <a:rPr lang="pt-BR" dirty="0"/>
              <a:t>Análises Detalhadas de Consumo e Eficiência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8180D0-1AB6-8416-0EB1-10648E1A605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71608" y="4852728"/>
            <a:ext cx="5162709" cy="565882"/>
          </a:xfrm>
        </p:spPr>
        <p:txBody>
          <a:bodyPr/>
          <a:lstStyle/>
          <a:p>
            <a:r>
              <a:rPr lang="pt-BR" dirty="0"/>
              <a:t>Análises detalhadas sobre padrões de consumo, eficiência de combustível, identificação de áreas problemáticas e comparação com benchmarks do setor.</a:t>
            </a:r>
            <a:endParaRPr 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546748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84EA84-17C1-175A-0702-3D15CF5397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4288" y="-47820"/>
            <a:ext cx="12206288" cy="1396755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F5C199DE-512A-3E15-B716-987AA99C05DD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2.3</a:t>
            </a:r>
          </a:p>
        </p:txBody>
      </p:sp>
    </p:spTree>
    <p:extLst>
      <p:ext uri="{BB962C8B-B14F-4D97-AF65-F5344CB8AC3E}">
        <p14:creationId xmlns:p14="http://schemas.microsoft.com/office/powerpoint/2010/main" val="382899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25" y="2166255"/>
            <a:ext cx="3994173" cy="2277580"/>
          </a:xfrm>
        </p:spPr>
        <p:txBody>
          <a:bodyPr/>
          <a:lstStyle/>
          <a:p>
            <a:r>
              <a:rPr lang="en-US" dirty="0" err="1"/>
              <a:t>Solução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</p:txBody>
      </p:sp>
      <p:pic>
        <p:nvPicPr>
          <p:cNvPr id="192" name="Picture Placeholder 191" descr="Programadora com preenchimento sólido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34" r="5134"/>
          <a:stretch/>
        </p:blipFill>
        <p:spPr>
          <a:xfrm>
            <a:off x="4734172" y="2513291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71609" y="2396858"/>
            <a:ext cx="5162709" cy="420683"/>
          </a:xfrm>
        </p:spPr>
        <p:txBody>
          <a:bodyPr/>
          <a:lstStyle/>
          <a:p>
            <a:r>
              <a:rPr lang="pt-BR" dirty="0"/>
              <a:t>Sistema de BI para Otimização de Combustíveis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03140" y="2746095"/>
            <a:ext cx="5162709" cy="656801"/>
          </a:xfrm>
        </p:spPr>
        <p:txBody>
          <a:bodyPr/>
          <a:lstStyle/>
          <a:p>
            <a:r>
              <a:rPr lang="pt-BR" dirty="0"/>
              <a:t>Implementação de um sistema de Business Intelligence direcionado ao monitoramento e otimização do uso de combustíveis.</a:t>
            </a:r>
            <a:endParaRPr lang="en-US" dirty="0"/>
          </a:p>
        </p:txBody>
      </p:sp>
      <p:pic>
        <p:nvPicPr>
          <p:cNvPr id="194" name="Picture Placeholder 193" descr="Boa Ideia com preenchimento sólido">
            <a:extLst>
              <a:ext uri="{FF2B5EF4-FFF2-40B4-BE49-F238E27FC236}">
                <a16:creationId xmlns:a16="http://schemas.microsoft.com/office/drawing/2014/main" id="{FAB9DE8A-4935-A3E0-0122-F76CDEAC29D1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616" r="2616"/>
          <a:stretch/>
        </p:blipFill>
        <p:spPr>
          <a:xfrm>
            <a:off x="4720509" y="3813193"/>
            <a:ext cx="536270" cy="565882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C774673-50D8-2D6F-C339-6E4B0A126B0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41950" y="3866121"/>
            <a:ext cx="5162709" cy="420683"/>
          </a:xfrm>
        </p:spPr>
        <p:txBody>
          <a:bodyPr/>
          <a:lstStyle/>
          <a:p>
            <a:r>
              <a:rPr lang="pt-BR" dirty="0"/>
              <a:t>Impacto Estratégico da Implementação do BI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EB5763E-8BC0-F6C3-3814-6649A828C00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271608" y="4239506"/>
            <a:ext cx="5162709" cy="747656"/>
          </a:xfrm>
        </p:spPr>
        <p:txBody>
          <a:bodyPr/>
          <a:lstStyle/>
          <a:p>
            <a:r>
              <a:rPr lang="pt-BR" dirty="0"/>
              <a:t>Benefícios esperados: aprimoramento da eficiência operacional, redução de custos e contribuição para a sustentabilidade das operações do grupo.</a:t>
            </a:r>
            <a:endParaRPr 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546748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84EA84-17C1-175A-0702-3D15CF5397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288" y="-47820"/>
            <a:ext cx="12206288" cy="1396755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F5C199DE-512A-3E15-B716-987AA99C05DD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2.4</a:t>
            </a:r>
          </a:p>
        </p:txBody>
      </p:sp>
    </p:spTree>
    <p:extLst>
      <p:ext uri="{BB962C8B-B14F-4D97-AF65-F5344CB8AC3E}">
        <p14:creationId xmlns:p14="http://schemas.microsoft.com/office/powerpoint/2010/main" val="3919591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53" y="2096892"/>
            <a:ext cx="7523990" cy="1325563"/>
          </a:xfrm>
        </p:spPr>
        <p:txBody>
          <a:bodyPr/>
          <a:lstStyle/>
          <a:p>
            <a:r>
              <a:rPr lang="en-US" sz="3600" dirty="0" err="1"/>
              <a:t>Modelagem</a:t>
            </a:r>
            <a:r>
              <a:rPr lang="en-US" sz="3600" dirty="0"/>
              <a:t> de Dados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5749336" cy="1294530"/>
          </a:xfrm>
        </p:spPr>
        <p:txBody>
          <a:bodyPr/>
          <a:lstStyle/>
          <a:p>
            <a:pPr algn="just"/>
            <a:r>
              <a:rPr lang="pt-BR" dirty="0"/>
              <a:t>Foi adotado o Modelo Star </a:t>
            </a:r>
            <a:r>
              <a:rPr lang="pt-BR" dirty="0" err="1"/>
              <a:t>Schema</a:t>
            </a:r>
            <a:r>
              <a:rPr lang="pt-BR" dirty="0"/>
              <a:t> para a estruturação do banco de dados. A ferramenta utilizada para a modelagem dos dados foi o </a:t>
            </a:r>
            <a:r>
              <a:rPr lang="pt-BR" dirty="0" err="1"/>
              <a:t>DBDesigner</a:t>
            </a:r>
            <a:r>
              <a:rPr lang="pt-BR" dirty="0"/>
              <a:t>.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pt-BR" dirty="0"/>
              <a:t>Análise do Perfil de Abastecimento da Frota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35899" r="35899"/>
          <a:stretch/>
        </p:blipFill>
        <p:spPr>
          <a:xfrm>
            <a:off x="7300454" y="1654613"/>
            <a:ext cx="4644000" cy="4940070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33291" y="1654611"/>
            <a:ext cx="1511179" cy="176784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2CD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AE92BF2-9939-2C03-F8EF-C7E20E10C633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E3BC10-5B22-60A8-3325-FA078A8B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88" y="-47820"/>
            <a:ext cx="12206288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18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25" y="2166255"/>
            <a:ext cx="3994173" cy="2277580"/>
          </a:xfrm>
        </p:spPr>
        <p:txBody>
          <a:bodyPr/>
          <a:lstStyle/>
          <a:p>
            <a:r>
              <a:rPr lang="pt-BR" dirty="0"/>
              <a:t>Aplicação do Modelo Star </a:t>
            </a:r>
            <a:r>
              <a:rPr lang="pt-BR" dirty="0" err="1"/>
              <a:t>Schema</a:t>
            </a:r>
            <a:endParaRPr lang="en-US" dirty="0"/>
          </a:p>
        </p:txBody>
      </p:sp>
      <p:pic>
        <p:nvPicPr>
          <p:cNvPr id="192" name="Picture Placeholder 191" descr="Estrela estrutura de tópicos">
            <a:extLst>
              <a:ext uri="{FF2B5EF4-FFF2-40B4-BE49-F238E27FC236}">
                <a16:creationId xmlns:a16="http://schemas.microsoft.com/office/drawing/2014/main" id="{03D5E3D1-D423-EF5A-EE43-00CF1BD7FF63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134" r="5134"/>
          <a:stretch/>
        </p:blipFill>
        <p:spPr>
          <a:xfrm>
            <a:off x="4944356" y="2723234"/>
            <a:ext cx="507778" cy="565882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96FE97-5E27-FC36-5E3A-511A31E6C78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649982" y="3006175"/>
            <a:ext cx="5162709" cy="420683"/>
          </a:xfrm>
        </p:spPr>
        <p:txBody>
          <a:bodyPr/>
          <a:lstStyle/>
          <a:p>
            <a:r>
              <a:rPr lang="pt-BR" dirty="0"/>
              <a:t>Vantagens do Modelo Star </a:t>
            </a:r>
            <a:r>
              <a:rPr lang="pt-BR" dirty="0" err="1"/>
              <a:t>Schema</a:t>
            </a:r>
            <a:r>
              <a:rPr lang="pt-BR" dirty="0"/>
              <a:t> na Análise de Consumo de Combustível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CE5DE1C-24E7-3841-9376-89E91B4A47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429266" y="3376721"/>
            <a:ext cx="5162709" cy="656801"/>
          </a:xfrm>
        </p:spPr>
        <p:txBody>
          <a:bodyPr/>
          <a:lstStyle/>
          <a:p>
            <a:pPr algn="just"/>
            <a:r>
              <a:rPr lang="pt-BR" dirty="0"/>
              <a:t>O Modelo Star </a:t>
            </a:r>
            <a:r>
              <a:rPr lang="pt-BR" dirty="0" err="1"/>
              <a:t>Schema</a:t>
            </a:r>
            <a:r>
              <a:rPr lang="pt-BR" dirty="0"/>
              <a:t> é caracterizado por uma tabela central de fatos que armazena métricas e medidas relacionadas ao consumo de combustível, enquanto as tabelas de dimensão cercam essa tabela de fatos, oferecendo contexto e detalhes adicionais para análise. Essa abordagem simplifica as consultas analíticas e facilita a compreensão dos dados.</a:t>
            </a:r>
            <a:endParaRPr 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55AB7753-4245-72E4-BEDB-33038672BA35}"/>
              </a:ext>
            </a:extLst>
          </p:cNvPr>
          <p:cNvSpPr txBox="1">
            <a:spLocks/>
          </p:cNvSpPr>
          <p:nvPr/>
        </p:nvSpPr>
        <p:spPr>
          <a:xfrm>
            <a:off x="11194169" y="6546748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84EA84-17C1-175A-0702-3D15CF5397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88" y="-47820"/>
            <a:ext cx="12206288" cy="1396755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F5C199DE-512A-3E15-B716-987AA99C05DD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3.1</a:t>
            </a:r>
          </a:p>
        </p:txBody>
      </p:sp>
    </p:spTree>
    <p:extLst>
      <p:ext uri="{BB962C8B-B14F-4D97-AF65-F5344CB8AC3E}">
        <p14:creationId xmlns:p14="http://schemas.microsoft.com/office/powerpoint/2010/main" val="3483265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21E73BA-53B9-C0C1-476A-00736A64A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25" y="2166255"/>
            <a:ext cx="3994173" cy="2277580"/>
          </a:xfrm>
        </p:spPr>
        <p:txBody>
          <a:bodyPr/>
          <a:lstStyle/>
          <a:p>
            <a:r>
              <a:rPr lang="en-US" dirty="0" err="1"/>
              <a:t>Estrutura</a:t>
            </a:r>
            <a:r>
              <a:rPr lang="en-US" dirty="0"/>
              <a:t> do </a:t>
            </a:r>
            <a:r>
              <a:rPr lang="en-US" dirty="0" err="1"/>
              <a:t>Modelo</a:t>
            </a:r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C84EA84-17C1-175A-0702-3D15CF53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20"/>
            <a:ext cx="12206288" cy="1396755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F5C199DE-512A-3E15-B716-987AA99C05DD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3.2</a:t>
            </a:r>
          </a:p>
        </p:txBody>
      </p:sp>
      <p:pic>
        <p:nvPicPr>
          <p:cNvPr id="32" name="Imagem 31">
            <a:extLst>
              <a:ext uri="{FF2B5EF4-FFF2-40B4-BE49-F238E27FC236}">
                <a16:creationId xmlns:a16="http://schemas.microsoft.com/office/drawing/2014/main" id="{B73B5D22-7142-B75B-7ACF-CE49EA1AF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420" y="1877829"/>
            <a:ext cx="7775399" cy="4478176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  <a:softEdge rad="12700"/>
          </a:effectLst>
          <a:scene3d>
            <a:camera prst="orthographicFront"/>
            <a:lightRig rig="threePt" dir="t"/>
          </a:scene3d>
          <a:sp3d prstMaterial="matte">
            <a:bevelT/>
            <a:bevelB/>
          </a:sp3d>
        </p:spPr>
      </p:pic>
    </p:spTree>
    <p:extLst>
      <p:ext uri="{BB962C8B-B14F-4D97-AF65-F5344CB8AC3E}">
        <p14:creationId xmlns:p14="http://schemas.microsoft.com/office/powerpoint/2010/main" val="237245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3" y="2184016"/>
            <a:ext cx="10515600" cy="1205058"/>
          </a:xfrm>
        </p:spPr>
        <p:txBody>
          <a:bodyPr/>
          <a:lstStyle/>
          <a:p>
            <a:r>
              <a:rPr lang="en-US" dirty="0"/>
              <a:t>Arquitetura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491371" y="4324620"/>
            <a:ext cx="1877575" cy="506399"/>
          </a:xfrm>
        </p:spPr>
        <p:txBody>
          <a:bodyPr/>
          <a:lstStyle/>
          <a:p>
            <a:r>
              <a:rPr lang="pt-BR" i="0" dirty="0">
                <a:solidFill>
                  <a:srgbClr val="FFFFFF"/>
                </a:solidFill>
                <a:effectLst/>
                <a:latin typeface="+mj-lt"/>
              </a:rPr>
              <a:t> Recebimento e Estruturação dos Dados</a:t>
            </a:r>
            <a:endParaRPr lang="en-US" dirty="0">
              <a:latin typeface="+mj-lt"/>
            </a:endParaRP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959139" y="2851412"/>
            <a:ext cx="1877575" cy="506399"/>
          </a:xfrm>
        </p:spPr>
        <p:txBody>
          <a:bodyPr/>
          <a:lstStyle/>
          <a:p>
            <a:r>
              <a:rPr lang="pt-BR" i="0" dirty="0">
                <a:solidFill>
                  <a:srgbClr val="FFFFFF"/>
                </a:solidFill>
                <a:effectLst/>
                <a:latin typeface="+mj-lt"/>
              </a:rPr>
              <a:t>Integração com o Azure</a:t>
            </a:r>
            <a:endParaRPr lang="en-US" dirty="0">
              <a:latin typeface="+mj-lt"/>
            </a:endParaRP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157212" y="5014451"/>
            <a:ext cx="1877575" cy="506399"/>
          </a:xfrm>
        </p:spPr>
        <p:txBody>
          <a:bodyPr/>
          <a:lstStyle/>
          <a:p>
            <a:r>
              <a:rPr lang="pt-BR" i="0" dirty="0">
                <a:solidFill>
                  <a:srgbClr val="FFFFFF"/>
                </a:solidFill>
                <a:effectLst/>
                <a:latin typeface="+mj-lt"/>
              </a:rPr>
              <a:t> Uso do Delta Lake e Camadas de Bronze, Silver e Gold</a:t>
            </a:r>
            <a:endParaRPr lang="en-US" dirty="0">
              <a:latin typeface="+mj-lt"/>
            </a:endParaRP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470134" y="5014450"/>
            <a:ext cx="1877575" cy="506399"/>
          </a:xfrm>
        </p:spPr>
        <p:txBody>
          <a:bodyPr/>
          <a:lstStyle/>
          <a:p>
            <a:r>
              <a:rPr lang="pt-BR" i="0" dirty="0">
                <a:solidFill>
                  <a:srgbClr val="FFFFFF"/>
                </a:solidFill>
                <a:effectLst/>
                <a:latin typeface="+mj-lt"/>
              </a:rPr>
              <a:t> </a:t>
            </a:r>
            <a:r>
              <a:rPr lang="pt-BR" dirty="0">
                <a:solidFill>
                  <a:srgbClr val="FFFFFF"/>
                </a:solidFill>
                <a:latin typeface="+mj-lt"/>
              </a:rPr>
              <a:t>Integração da Fonte de Dados e Processo de ETL</a:t>
            </a:r>
            <a:endParaRPr lang="en-US" dirty="0">
              <a:latin typeface="+mj-lt"/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719108" y="2501675"/>
            <a:ext cx="1877575" cy="1325562"/>
          </a:xfrm>
        </p:spPr>
        <p:txBody>
          <a:bodyPr/>
          <a:lstStyle/>
          <a:p>
            <a:r>
              <a:rPr lang="pt-BR" dirty="0">
                <a:latin typeface="+mj-lt"/>
              </a:rPr>
              <a:t>Conexão com o Power BI</a:t>
            </a:r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B7C211-AD9C-8CEC-B456-8FA0021960A9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/>
          <a:lstStyle/>
          <a:p>
            <a:r>
              <a:rPr lang="pt-BR" dirty="0"/>
              <a:t>Análise do Perfil de Abastecimento da Frota</a:t>
            </a:r>
            <a:endParaRPr lang="en-US" dirty="0"/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F783E846-53E9-08B1-C781-088BBC6B548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b="1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1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AC55288-53D9-F0F4-7DBE-D17B7E0A8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21"/>
            <a:ext cx="12206288" cy="1486631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29328A91-8610-6863-B9AF-1C5844EEC7AE}"/>
              </a:ext>
            </a:extLst>
          </p:cNvPr>
          <p:cNvSpPr txBox="1">
            <a:spLocks/>
          </p:cNvSpPr>
          <p:nvPr/>
        </p:nvSpPr>
        <p:spPr>
          <a:xfrm>
            <a:off x="81083" y="1125814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0906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08" y="1521220"/>
            <a:ext cx="10515600" cy="1325563"/>
          </a:xfrm>
        </p:spPr>
        <p:txBody>
          <a:bodyPr/>
          <a:lstStyle/>
          <a:p>
            <a:r>
              <a:rPr lang="en-US" dirty="0"/>
              <a:t>Recebimento e Estruturação de Dados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BD53F-D255-3797-F9DC-749DBF8EDF8B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035825" y="4729961"/>
            <a:ext cx="2098039" cy="506399"/>
          </a:xfrm>
        </p:spPr>
        <p:txBody>
          <a:bodyPr/>
          <a:lstStyle/>
          <a:p>
            <a:r>
              <a:rPr lang="en-US" dirty="0"/>
              <a:t>Arquivo  XLS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214002" y="5218561"/>
            <a:ext cx="2098038" cy="506399"/>
          </a:xfrm>
        </p:spPr>
        <p:txBody>
          <a:bodyPr/>
          <a:lstStyle/>
          <a:p>
            <a:pPr algn="l"/>
            <a:r>
              <a:rPr lang="pt-BR" b="0" i="0" dirty="0">
                <a:solidFill>
                  <a:srgbClr val="FFFFFF"/>
                </a:solidFill>
                <a:effectLst/>
                <a:latin typeface="Inter"/>
              </a:rPr>
              <a:t>Dados recebidos em um documento do Excel.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386226D-550B-455D-862A-19F0F7E85FDF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8477864" y="5108028"/>
            <a:ext cx="2542239" cy="256665"/>
          </a:xfrm>
        </p:spPr>
        <p:txBody>
          <a:bodyPr/>
          <a:lstStyle/>
          <a:p>
            <a:r>
              <a:rPr lang="en-US" dirty="0"/>
              <a:t>Banco de Dados MYSQL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517DFAED-4F69-372D-790F-14ABD197D926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8280795" y="5364693"/>
            <a:ext cx="2936376" cy="506399"/>
          </a:xfrm>
        </p:spPr>
        <p:txBody>
          <a:bodyPr/>
          <a:lstStyle/>
          <a:p>
            <a:r>
              <a:rPr lang="pt-BR" dirty="0"/>
              <a:t>Criação de um banco de dados no MySQL para estruturação e manipulação dos dados.</a:t>
            </a:r>
            <a:endParaRPr lang="en-US" dirty="0"/>
          </a:p>
        </p:txBody>
      </p:sp>
      <p:sp>
        <p:nvSpPr>
          <p:cNvPr id="17" name="Slide Number Placeholder 13">
            <a:extLst>
              <a:ext uri="{FF2B5EF4-FFF2-40B4-BE49-F238E27FC236}">
                <a16:creationId xmlns:a16="http://schemas.microsoft.com/office/drawing/2014/main" id="{9A322C9A-4C29-F80C-A85F-70A864549ADA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26" name="Picture 2" descr="Como criar uma planilha de estudos e tarefas no Excel">
            <a:extLst>
              <a:ext uri="{FF2B5EF4-FFF2-40B4-BE49-F238E27FC236}">
                <a16:creationId xmlns:a16="http://schemas.microsoft.com/office/drawing/2014/main" id="{81A459F4-787D-22E3-6702-52EB29DF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825" y="3055200"/>
            <a:ext cx="2454393" cy="176846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  <a:sp3d>
            <a:bevelT/>
            <a:bevelB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E6804FB-0624-13D1-6023-A02914D8C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3304" y="2454126"/>
            <a:ext cx="2289989" cy="284105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prstMaterial="matte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5C7342B-D8DC-B60A-2EE1-82359A76BE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88" y="-47821"/>
            <a:ext cx="12206288" cy="1486631"/>
          </a:xfrm>
          <a:prstGeom prst="rect">
            <a:avLst/>
          </a:prstGeom>
        </p:spPr>
      </p:pic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A53AFCD-DF2C-C935-6C13-3A69D7D43588}"/>
              </a:ext>
            </a:extLst>
          </p:cNvPr>
          <p:cNvCxnSpPr>
            <a:cxnSpLocks/>
          </p:cNvCxnSpPr>
          <p:nvPr/>
        </p:nvCxnSpPr>
        <p:spPr>
          <a:xfrm>
            <a:off x="5249924" y="4051737"/>
            <a:ext cx="1040524" cy="0"/>
          </a:xfrm>
          <a:prstGeom prst="straightConnector1">
            <a:avLst/>
          </a:prstGeom>
          <a:ln w="76200">
            <a:solidFill>
              <a:schemeClr val="bg1"/>
            </a:solidFill>
            <a:prstDash val="sysDash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itle 4">
            <a:extLst>
              <a:ext uri="{FF2B5EF4-FFF2-40B4-BE49-F238E27FC236}">
                <a16:creationId xmlns:a16="http://schemas.microsoft.com/office/drawing/2014/main" id="{81F3C7A5-717B-4429-632B-26A6AE995097}"/>
              </a:ext>
            </a:extLst>
          </p:cNvPr>
          <p:cNvSpPr txBox="1">
            <a:spLocks/>
          </p:cNvSpPr>
          <p:nvPr/>
        </p:nvSpPr>
        <p:spPr>
          <a:xfrm>
            <a:off x="81083" y="1125814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4.1</a:t>
            </a:r>
          </a:p>
        </p:txBody>
      </p:sp>
    </p:spTree>
    <p:extLst>
      <p:ext uri="{BB962C8B-B14F-4D97-AF65-F5344CB8AC3E}">
        <p14:creationId xmlns:p14="http://schemas.microsoft.com/office/powerpoint/2010/main" val="1642177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2" y="2357770"/>
            <a:ext cx="4751049" cy="1325563"/>
          </a:xfrm>
        </p:spPr>
        <p:txBody>
          <a:bodyPr/>
          <a:lstStyle/>
          <a:p>
            <a:r>
              <a:rPr lang="en-US" dirty="0"/>
              <a:t>Integração com o Azure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1488" y="3837448"/>
            <a:ext cx="4162039" cy="1713606"/>
          </a:xfrm>
        </p:spPr>
        <p:txBody>
          <a:bodyPr/>
          <a:lstStyle/>
          <a:p>
            <a:pPr marL="285750" indent="-285750" algn="l">
              <a:buClr>
                <a:srgbClr val="C2CD23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FFFFFF"/>
                </a:solidFill>
                <a:effectLst/>
                <a:latin typeface="Inter"/>
              </a:rPr>
              <a:t>Conexão do banco de dados MySQL com a plataforma Azure.</a:t>
            </a:r>
            <a:endParaRPr lang="pt-BR" sz="1600" dirty="0">
              <a:solidFill>
                <a:srgbClr val="FFFFFF"/>
              </a:solidFill>
              <a:latin typeface="Inter"/>
            </a:endParaRPr>
          </a:p>
          <a:p>
            <a:pPr marL="285750" indent="-285750" algn="l">
              <a:buClr>
                <a:srgbClr val="C2CD23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FFFFFF"/>
                </a:solidFill>
                <a:effectLst/>
                <a:latin typeface="Inter"/>
              </a:rPr>
              <a:t>Acesso remoto aos dados e utilização dos recursos e serviços do Azure para otimização e análise de dados.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5C7342B-D8DC-B60A-2EE1-82359A76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21"/>
            <a:ext cx="12206288" cy="1486631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0A65320-265E-58B0-7E60-163721A3F670}"/>
              </a:ext>
            </a:extLst>
          </p:cNvPr>
          <p:cNvSpPr txBox="1">
            <a:spLocks/>
          </p:cNvSpPr>
          <p:nvPr/>
        </p:nvSpPr>
        <p:spPr>
          <a:xfrm>
            <a:off x="81083" y="1125814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4.2</a:t>
            </a:r>
          </a:p>
        </p:txBody>
      </p:sp>
      <p:pic>
        <p:nvPicPr>
          <p:cNvPr id="2050" name="Picture 2" descr="Screenshot of new connection icon in the Servers sidebar.">
            <a:extLst>
              <a:ext uri="{FF2B5EF4-FFF2-40B4-BE49-F238E27FC236}">
                <a16:creationId xmlns:a16="http://schemas.microsoft.com/office/drawing/2014/main" id="{7277EAF3-2AA4-3EBE-EB1B-48AC07EA5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048" y="1883486"/>
            <a:ext cx="6382464" cy="44066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58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Agrupar 32">
            <a:extLst>
              <a:ext uri="{FF2B5EF4-FFF2-40B4-BE49-F238E27FC236}">
                <a16:creationId xmlns:a16="http://schemas.microsoft.com/office/drawing/2014/main" id="{68F79622-3768-C21F-5D38-1CD2CBE552DA}"/>
              </a:ext>
            </a:extLst>
          </p:cNvPr>
          <p:cNvGrpSpPr/>
          <p:nvPr/>
        </p:nvGrpSpPr>
        <p:grpSpPr>
          <a:xfrm>
            <a:off x="0" y="757238"/>
            <a:ext cx="13582759" cy="6100761"/>
            <a:chOff x="0" y="0"/>
            <a:chExt cx="13582758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BEC772-6A9B-4676-A1BA-EF943AC3737C}"/>
                </a:ext>
              </a:extLst>
            </p:cNvPr>
            <p:cNvSpPr/>
            <p:nvPr/>
          </p:nvSpPr>
          <p:spPr>
            <a:xfrm>
              <a:off x="0" y="0"/>
              <a:ext cx="5472598" cy="6858000"/>
            </a:xfrm>
            <a:prstGeom prst="rect">
              <a:avLst/>
            </a:prstGeom>
            <a:blipFill>
              <a:blip r:embed="rId2"/>
              <a:stretch>
                <a:fillRect l="-1000" r="-16000"/>
              </a:stretch>
            </a:blipFill>
            <a:ln>
              <a:noFill/>
            </a:ln>
            <a:scene3d>
              <a:camera prst="orthographicFront"/>
              <a:lightRig rig="threePt" dir="t"/>
            </a:scene3d>
            <a:sp3d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CFC2AB1-3595-43A1-A303-8289404F16F9}"/>
                </a:ext>
              </a:extLst>
            </p:cNvPr>
            <p:cNvSpPr/>
            <p:nvPr/>
          </p:nvSpPr>
          <p:spPr>
            <a:xfrm>
              <a:off x="5472598" y="0"/>
              <a:ext cx="6719401" cy="6858000"/>
            </a:xfrm>
            <a:prstGeom prst="rect">
              <a:avLst/>
            </a:prstGeom>
            <a:solidFill>
              <a:srgbClr val="001236">
                <a:alpha val="89804"/>
              </a:srgb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731058A-FDA5-40A2-A6E4-25561AF79CB8}"/>
                </a:ext>
              </a:extLst>
            </p:cNvPr>
            <p:cNvGrpSpPr/>
            <p:nvPr/>
          </p:nvGrpSpPr>
          <p:grpSpPr>
            <a:xfrm>
              <a:off x="5060729" y="997695"/>
              <a:ext cx="6789482" cy="4323270"/>
              <a:chOff x="4976016" y="608675"/>
              <a:chExt cx="6971097" cy="4438916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D75B24B1-3B0F-4EB7-B64E-29CBB633D4EB}"/>
                  </a:ext>
                </a:extLst>
              </p:cNvPr>
              <p:cNvSpPr/>
              <p:nvPr/>
            </p:nvSpPr>
            <p:spPr>
              <a:xfrm>
                <a:off x="5008378" y="608675"/>
                <a:ext cx="715444" cy="732960"/>
              </a:xfrm>
              <a:prstGeom prst="ellipse">
                <a:avLst/>
              </a:prstGeom>
              <a:solidFill>
                <a:srgbClr val="C2CD23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IN" sz="24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01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8887CC-B656-40EE-831C-897644CD522A}"/>
                  </a:ext>
                </a:extLst>
              </p:cNvPr>
              <p:cNvSpPr/>
              <p:nvPr/>
            </p:nvSpPr>
            <p:spPr>
              <a:xfrm>
                <a:off x="4976017" y="1812278"/>
                <a:ext cx="715444" cy="732960"/>
              </a:xfrm>
              <a:prstGeom prst="ellipse">
                <a:avLst/>
              </a:prstGeom>
              <a:solidFill>
                <a:srgbClr val="F37021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02</a:t>
                </a:r>
                <a:endParaRPr lang="en-IN" sz="24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079BCFD-6D86-4821-B098-AAB06125808F}"/>
                  </a:ext>
                </a:extLst>
              </p:cNvPr>
              <p:cNvSpPr/>
              <p:nvPr/>
            </p:nvSpPr>
            <p:spPr>
              <a:xfrm>
                <a:off x="4976016" y="3027868"/>
                <a:ext cx="715446" cy="765132"/>
              </a:xfrm>
              <a:prstGeom prst="ellipse">
                <a:avLst/>
              </a:prstGeom>
              <a:solidFill>
                <a:srgbClr val="A0A0A0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IN" sz="24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03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AA02367-C95F-41CC-96AA-EAC585A8A04F}"/>
                  </a:ext>
                </a:extLst>
              </p:cNvPr>
              <p:cNvSpPr/>
              <p:nvPr/>
            </p:nvSpPr>
            <p:spPr>
              <a:xfrm>
                <a:off x="4997911" y="4292245"/>
                <a:ext cx="699572" cy="755346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IN" sz="2400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04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3B67717-E794-4702-8AB2-E8287776CE0E}"/>
                  </a:ext>
                </a:extLst>
              </p:cNvPr>
              <p:cNvSpPr txBox="1"/>
              <p:nvPr/>
            </p:nvSpPr>
            <p:spPr>
              <a:xfrm>
                <a:off x="5749711" y="777196"/>
                <a:ext cx="5472598" cy="426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INTRODUÇÃO </a:t>
                </a:r>
                <a:endParaRPr lang="en-IN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059A3A4-8A3F-4EE9-84CF-054275AE181D}"/>
                  </a:ext>
                </a:extLst>
              </p:cNvPr>
              <p:cNvSpPr txBox="1"/>
              <p:nvPr/>
            </p:nvSpPr>
            <p:spPr>
              <a:xfrm>
                <a:off x="5749831" y="1877160"/>
                <a:ext cx="6197282" cy="426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DIAGNOSTICO DA SITUAÇÃO PROBLEMA </a:t>
                </a:r>
                <a:endParaRPr lang="en-IN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7C40593-9210-4B28-81CF-1F2DAEF70AC7}"/>
                  </a:ext>
                </a:extLst>
              </p:cNvPr>
              <p:cNvSpPr txBox="1"/>
              <p:nvPr/>
            </p:nvSpPr>
            <p:spPr>
              <a:xfrm>
                <a:off x="5776884" y="3178469"/>
                <a:ext cx="5472598" cy="426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MODELAGEM DE DADOS</a:t>
                </a:r>
                <a:endParaRPr lang="en-IN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7C4778-BA4D-4E08-8790-2B20CA6AA7ED}"/>
                  </a:ext>
                </a:extLst>
              </p:cNvPr>
              <p:cNvSpPr txBox="1"/>
              <p:nvPr/>
            </p:nvSpPr>
            <p:spPr>
              <a:xfrm>
                <a:off x="5776884" y="4456777"/>
                <a:ext cx="5472598" cy="4262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 panose="020B0604020202020204" pitchFamily="34" charset="0"/>
                  </a:rPr>
                  <a:t>ARQUITETURA</a:t>
                </a:r>
                <a:endParaRPr lang="en-IN" b="1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5BFEC08-E41D-458D-A0AD-ABEC2C257CD5}"/>
                </a:ext>
              </a:extLst>
            </p:cNvPr>
            <p:cNvSpPr txBox="1"/>
            <p:nvPr/>
          </p:nvSpPr>
          <p:spPr>
            <a:xfrm>
              <a:off x="7546931" y="598983"/>
              <a:ext cx="6035827" cy="5881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ROTEIRO</a:t>
              </a:r>
            </a:p>
          </p:txBody>
        </p:sp>
      </p:grpSp>
      <p:pic>
        <p:nvPicPr>
          <p:cNvPr id="35" name="Imagem 34">
            <a:extLst>
              <a:ext uri="{FF2B5EF4-FFF2-40B4-BE49-F238E27FC236}">
                <a16:creationId xmlns:a16="http://schemas.microsoft.com/office/drawing/2014/main" id="{1E21D8DF-F30F-2F57-6C0B-6BA0E7A88F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19"/>
            <a:ext cx="12206288" cy="1315870"/>
          </a:xfrm>
          <a:prstGeom prst="rect">
            <a:avLst/>
          </a:prstGeom>
        </p:spPr>
      </p:pic>
      <p:sp>
        <p:nvSpPr>
          <p:cNvPr id="12" name="Oval 12">
            <a:extLst>
              <a:ext uri="{FF2B5EF4-FFF2-40B4-BE49-F238E27FC236}">
                <a16:creationId xmlns:a16="http://schemas.microsoft.com/office/drawing/2014/main" id="{F85877A8-37DB-8870-C508-28DC56F3A132}"/>
              </a:ext>
            </a:extLst>
          </p:cNvPr>
          <p:cNvSpPr/>
          <p:nvPr/>
        </p:nvSpPr>
        <p:spPr>
          <a:xfrm>
            <a:off x="5061031" y="6013408"/>
            <a:ext cx="681346" cy="654437"/>
          </a:xfrm>
          <a:prstGeom prst="ellipse">
            <a:avLst/>
          </a:prstGeom>
          <a:solidFill>
            <a:srgbClr val="74C7B8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05</a:t>
            </a:r>
          </a:p>
        </p:txBody>
      </p:sp>
      <p:sp>
        <p:nvSpPr>
          <p:cNvPr id="15" name="TextBox 24">
            <a:extLst>
              <a:ext uri="{FF2B5EF4-FFF2-40B4-BE49-F238E27FC236}">
                <a16:creationId xmlns:a16="http://schemas.microsoft.com/office/drawing/2014/main" id="{407348B8-B79B-0CB7-BF29-69232E396729}"/>
              </a:ext>
            </a:extLst>
          </p:cNvPr>
          <p:cNvSpPr txBox="1"/>
          <p:nvPr/>
        </p:nvSpPr>
        <p:spPr>
          <a:xfrm>
            <a:off x="5852948" y="6153184"/>
            <a:ext cx="5330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CONCLUSÃO</a:t>
            </a:r>
            <a:endParaRPr lang="en-IN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593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404" y="1365952"/>
            <a:ext cx="12206287" cy="1325563"/>
          </a:xfrm>
        </p:spPr>
        <p:txBody>
          <a:bodyPr/>
          <a:lstStyle/>
          <a:p>
            <a:r>
              <a:rPr lang="pt-BR" sz="3600" dirty="0"/>
              <a:t>Integração das Fontes de Dados e Processo ETL</a:t>
            </a:r>
            <a:endParaRPr lang="en-US" sz="36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56846" y="3064142"/>
            <a:ext cx="2266760" cy="1279860"/>
          </a:xfrm>
        </p:spPr>
        <p:txBody>
          <a:bodyPr/>
          <a:lstStyle/>
          <a:p>
            <a:pPr marL="285750" indent="-285750" algn="l">
              <a:buClr>
                <a:srgbClr val="C2CD23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FFFFFF"/>
                </a:solidFill>
                <a:effectLst/>
                <a:latin typeface="Inter"/>
              </a:rPr>
              <a:t>Utilização do Delta Lake e ambiente Databricks para processamento de dados.</a:t>
            </a:r>
          </a:p>
          <a:p>
            <a:pPr marL="285750" indent="-285750" algn="l">
              <a:buClr>
                <a:srgbClr val="C2CD23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FFFFFF"/>
                </a:solidFill>
                <a:effectLst/>
                <a:latin typeface="Inter"/>
              </a:rPr>
              <a:t>Camadas de Bronze, Silver e Gold representando diferentes níveis de processamento e refinamento dos dados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5C7342B-D8DC-B60A-2EE1-82359A76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21"/>
            <a:ext cx="12206288" cy="1486631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0A65320-265E-58B0-7E60-163721A3F670}"/>
              </a:ext>
            </a:extLst>
          </p:cNvPr>
          <p:cNvSpPr txBox="1">
            <a:spLocks/>
          </p:cNvSpPr>
          <p:nvPr/>
        </p:nvSpPr>
        <p:spPr>
          <a:xfrm>
            <a:off x="81083" y="1125814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4.3</a:t>
            </a:r>
          </a:p>
        </p:txBody>
      </p:sp>
      <p:pic>
        <p:nvPicPr>
          <p:cNvPr id="8" name="Picture 10" descr="ícone xls, filetype">
            <a:extLst>
              <a:ext uri="{FF2B5EF4-FFF2-40B4-BE49-F238E27FC236}">
                <a16:creationId xmlns:a16="http://schemas.microsoft.com/office/drawing/2014/main" id="{F7C93E6C-4C18-F5F3-95CC-70B788DDB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8966" y="3602650"/>
            <a:ext cx="769259" cy="745048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800C9BA-8740-1D14-D64E-3BC0FAF19234}"/>
              </a:ext>
            </a:extLst>
          </p:cNvPr>
          <p:cNvSpPr/>
          <p:nvPr/>
        </p:nvSpPr>
        <p:spPr>
          <a:xfrm>
            <a:off x="2892179" y="4360401"/>
            <a:ext cx="1025412" cy="2481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BR" sz="9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Arquivo</a:t>
            </a:r>
            <a:r>
              <a:rPr lang="pt-PT" altLang="pt-BR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XLS </a:t>
            </a:r>
          </a:p>
        </p:txBody>
      </p:sp>
      <p:pic>
        <p:nvPicPr>
          <p:cNvPr id="10" name="Picture 23">
            <a:extLst>
              <a:ext uri="{FF2B5EF4-FFF2-40B4-BE49-F238E27FC236}">
                <a16:creationId xmlns:a16="http://schemas.microsoft.com/office/drawing/2014/main" id="{EDB3AAA6-6259-FA50-60AF-1BE6F2FD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802" y="5367154"/>
            <a:ext cx="662691" cy="90825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B13A506-8F64-0A7B-A8C7-D4E588BC9733}"/>
              </a:ext>
            </a:extLst>
          </p:cNvPr>
          <p:cNvCxnSpPr>
            <a:cxnSpLocks/>
          </p:cNvCxnSpPr>
          <p:nvPr/>
        </p:nvCxnSpPr>
        <p:spPr>
          <a:xfrm>
            <a:off x="3327849" y="4703301"/>
            <a:ext cx="0" cy="693936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34DA522-1967-EC2A-2654-19A60ACFAF18}"/>
              </a:ext>
            </a:extLst>
          </p:cNvPr>
          <p:cNvSpPr txBox="1"/>
          <p:nvPr/>
        </p:nvSpPr>
        <p:spPr>
          <a:xfrm>
            <a:off x="5460313" y="5039217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 não tratados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3F0B4B1-1E97-6412-2799-F83ABA1B3304}"/>
              </a:ext>
            </a:extLst>
          </p:cNvPr>
          <p:cNvSpPr txBox="1"/>
          <p:nvPr/>
        </p:nvSpPr>
        <p:spPr>
          <a:xfrm>
            <a:off x="8799935" y="4135605"/>
            <a:ext cx="64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Gold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CE1C255-6080-B31F-D5B8-B2FF16BB0D78}"/>
              </a:ext>
            </a:extLst>
          </p:cNvPr>
          <p:cNvSpPr txBox="1"/>
          <p:nvPr/>
        </p:nvSpPr>
        <p:spPr>
          <a:xfrm>
            <a:off x="7207712" y="4137096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Silver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77F263C-A2AF-4C3D-EDE1-51312EA58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9084" y="4467204"/>
            <a:ext cx="737644" cy="64052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B974766-3E27-56B7-8025-D57559A5B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185" y="4468398"/>
            <a:ext cx="739949" cy="60230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A8ACEFF-1782-F31B-BE62-3C19BB0D47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6334" y="4465980"/>
            <a:ext cx="743432" cy="632030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5C670CA-6F71-9246-AC62-BDF5E43053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96104" y="4464206"/>
            <a:ext cx="716276" cy="63206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CE66D7F-826C-5310-0708-C7A6E49686A4}"/>
              </a:ext>
            </a:extLst>
          </p:cNvPr>
          <p:cNvSpPr txBox="1"/>
          <p:nvPr/>
        </p:nvSpPr>
        <p:spPr>
          <a:xfrm>
            <a:off x="5604042" y="4137096"/>
            <a:ext cx="864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Bronze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619D274-41A9-1C07-6C32-47F42288EDB8}"/>
              </a:ext>
            </a:extLst>
          </p:cNvPr>
          <p:cNvSpPr txBox="1"/>
          <p:nvPr/>
        </p:nvSpPr>
        <p:spPr>
          <a:xfrm>
            <a:off x="6984883" y="5057458"/>
            <a:ext cx="11817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 selecionados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17F6DCB-852C-35CF-2C3C-32FE174711AF}"/>
              </a:ext>
            </a:extLst>
          </p:cNvPr>
          <p:cNvSpPr txBox="1"/>
          <p:nvPr/>
        </p:nvSpPr>
        <p:spPr>
          <a:xfrm>
            <a:off x="8607080" y="5063879"/>
            <a:ext cx="1048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 agregados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015D8B27-7D5F-F69D-6FE3-6AD3220A1527}"/>
              </a:ext>
            </a:extLst>
          </p:cNvPr>
          <p:cNvCxnSpPr>
            <a:cxnSpLocks/>
          </p:cNvCxnSpPr>
          <p:nvPr/>
        </p:nvCxnSpPr>
        <p:spPr>
          <a:xfrm>
            <a:off x="4068695" y="4727705"/>
            <a:ext cx="393966" cy="0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FA30D1E-6CEE-9DB1-D28D-A09E72A9B5B8}"/>
              </a:ext>
            </a:extLst>
          </p:cNvPr>
          <p:cNvCxnSpPr>
            <a:cxnSpLocks/>
          </p:cNvCxnSpPr>
          <p:nvPr/>
        </p:nvCxnSpPr>
        <p:spPr>
          <a:xfrm>
            <a:off x="9658056" y="4866347"/>
            <a:ext cx="452695" cy="3306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648E74BD-DED3-321C-27A7-1358D28DC152}"/>
              </a:ext>
            </a:extLst>
          </p:cNvPr>
          <p:cNvSpPr/>
          <p:nvPr/>
        </p:nvSpPr>
        <p:spPr>
          <a:xfrm>
            <a:off x="2425352" y="2806357"/>
            <a:ext cx="1643343" cy="38190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E2906AE-ADC2-73A7-428B-46886FF8F596}"/>
              </a:ext>
            </a:extLst>
          </p:cNvPr>
          <p:cNvSpPr/>
          <p:nvPr/>
        </p:nvSpPr>
        <p:spPr>
          <a:xfrm>
            <a:off x="2697966" y="2555251"/>
            <a:ext cx="1230364" cy="571692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FONTE DE DADOS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998AE3B9-85AE-05E4-58BF-6528183EEA00}"/>
              </a:ext>
            </a:extLst>
          </p:cNvPr>
          <p:cNvSpPr/>
          <p:nvPr/>
        </p:nvSpPr>
        <p:spPr>
          <a:xfrm>
            <a:off x="4542185" y="2806357"/>
            <a:ext cx="5109048" cy="38190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F27707E7-E3BD-6B6C-D446-F60811B0E0AE}"/>
              </a:ext>
            </a:extLst>
          </p:cNvPr>
          <p:cNvSpPr/>
          <p:nvPr/>
        </p:nvSpPr>
        <p:spPr>
          <a:xfrm>
            <a:off x="6526818" y="2557302"/>
            <a:ext cx="1230364" cy="571692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GESTÃO DE DADOS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2C6668E4-8C99-5853-09C3-0EC10BAE9408}"/>
              </a:ext>
            </a:extLst>
          </p:cNvPr>
          <p:cNvSpPr/>
          <p:nvPr/>
        </p:nvSpPr>
        <p:spPr>
          <a:xfrm>
            <a:off x="10161242" y="2806357"/>
            <a:ext cx="1725952" cy="3819032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C4B32B4-AC0A-7411-20E2-EF7A9CCBA7AF}"/>
              </a:ext>
            </a:extLst>
          </p:cNvPr>
          <p:cNvSpPr/>
          <p:nvPr/>
        </p:nvSpPr>
        <p:spPr>
          <a:xfrm>
            <a:off x="10409951" y="2515255"/>
            <a:ext cx="1230364" cy="571692"/>
          </a:xfrm>
          <a:prstGeom prst="roundRect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100" b="1" dirty="0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EXPLORAÇÃO</a:t>
            </a:r>
          </a:p>
          <a:p>
            <a:pPr algn="ctr"/>
            <a:r>
              <a:rPr lang="pt-BR" sz="11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69790D-F5F9-60D3-047D-6783E5BB24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48407" y="4624978"/>
            <a:ext cx="479538" cy="3223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E57489-B588-121D-E45B-B1132A703E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38935" y="4651965"/>
            <a:ext cx="479538" cy="322345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74792B2-5364-9380-ABB3-313EBEE79E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80720" y="4037981"/>
            <a:ext cx="1363982" cy="1211122"/>
          </a:xfrm>
          <a:prstGeom prst="rect">
            <a:avLst/>
          </a:prstGeom>
        </p:spPr>
      </p:pic>
      <p:grpSp>
        <p:nvGrpSpPr>
          <p:cNvPr id="74" name="Agrupar 73">
            <a:extLst>
              <a:ext uri="{FF2B5EF4-FFF2-40B4-BE49-F238E27FC236}">
                <a16:creationId xmlns:a16="http://schemas.microsoft.com/office/drawing/2014/main" id="{19215A6D-0617-C7DD-5654-742B0F3333C5}"/>
              </a:ext>
            </a:extLst>
          </p:cNvPr>
          <p:cNvGrpSpPr/>
          <p:nvPr/>
        </p:nvGrpSpPr>
        <p:grpSpPr>
          <a:xfrm>
            <a:off x="6617544" y="3290776"/>
            <a:ext cx="1085649" cy="309222"/>
            <a:chOff x="8350093" y="3050142"/>
            <a:chExt cx="1085649" cy="309222"/>
          </a:xfrm>
        </p:grpSpPr>
        <p:sp>
          <p:nvSpPr>
            <p:cNvPr id="71" name="CaixaDeTexto 70">
              <a:extLst>
                <a:ext uri="{FF2B5EF4-FFF2-40B4-BE49-F238E27FC236}">
                  <a16:creationId xmlns:a16="http://schemas.microsoft.com/office/drawing/2014/main" id="{FFEB2950-700C-EC25-3200-3476CFE7C7A7}"/>
                </a:ext>
              </a:extLst>
            </p:cNvPr>
            <p:cNvSpPr txBox="1"/>
            <p:nvPr/>
          </p:nvSpPr>
          <p:spPr>
            <a:xfrm>
              <a:off x="8619493" y="3096157"/>
              <a:ext cx="816249" cy="246221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solidFill>
                    <a:prstClr val="white"/>
                  </a:solidFill>
                  <a:latin typeface="+mj-lt"/>
                  <a:ea typeface="微软雅黑"/>
                  <a:cs typeface="Posterama" panose="020B0504020200020000" pitchFamily="34" charset="0"/>
                </a:rPr>
                <a:t>DELTA LAKE</a:t>
              </a:r>
            </a:p>
          </p:txBody>
        </p:sp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65717AF1-E1A8-C43B-EE02-44992FD25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350093" y="3050142"/>
              <a:ext cx="345601" cy="3092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3452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2" y="2357770"/>
            <a:ext cx="4751049" cy="1325563"/>
          </a:xfrm>
        </p:spPr>
        <p:txBody>
          <a:bodyPr/>
          <a:lstStyle/>
          <a:p>
            <a:r>
              <a:rPr lang="pt-BR" sz="4400" dirty="0"/>
              <a:t>Integração das Fontes de Dados e Processo ETL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1487" y="4020433"/>
            <a:ext cx="4162039" cy="1081393"/>
          </a:xfrm>
        </p:spPr>
        <p:txBody>
          <a:bodyPr/>
          <a:lstStyle/>
          <a:p>
            <a:pPr marL="285750" indent="-285750" algn="l">
              <a:buClr>
                <a:srgbClr val="C2CD23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FFFFFF"/>
                </a:solidFill>
                <a:effectLst/>
                <a:latin typeface="Inter"/>
              </a:rPr>
              <a:t>A integração das fontes de dados é crucial para o desenvolvimento do sistema de BI. </a:t>
            </a:r>
          </a:p>
          <a:p>
            <a:pPr marL="285750" indent="-285750" algn="l">
              <a:buClr>
                <a:srgbClr val="C2CD23"/>
              </a:buClr>
              <a:buFont typeface="Wingdings" panose="05000000000000000000" pitchFamily="2" charset="2"/>
              <a:buChar char="Ø"/>
            </a:pPr>
            <a:r>
              <a:rPr lang="pt-BR" sz="1600" b="0" i="0" dirty="0">
                <a:solidFill>
                  <a:srgbClr val="FFFFFF"/>
                </a:solidFill>
                <a:effectLst/>
                <a:latin typeface="Inter"/>
              </a:rPr>
              <a:t>Esse processo foi realizado através do ETL.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5C7342B-D8DC-B60A-2EE1-82359A76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21"/>
            <a:ext cx="12206288" cy="1486631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0A65320-265E-58B0-7E60-163721A3F670}"/>
              </a:ext>
            </a:extLst>
          </p:cNvPr>
          <p:cNvSpPr txBox="1">
            <a:spLocks/>
          </p:cNvSpPr>
          <p:nvPr/>
        </p:nvSpPr>
        <p:spPr>
          <a:xfrm>
            <a:off x="81083" y="1125814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4.4</a:t>
            </a:r>
          </a:p>
        </p:txBody>
      </p:sp>
      <p:pic>
        <p:nvPicPr>
          <p:cNvPr id="2" name="Picture 2" descr="ETL: o que é e qual sua importância? | SAS">
            <a:extLst>
              <a:ext uri="{FF2B5EF4-FFF2-40B4-BE49-F238E27FC236}">
                <a16:creationId xmlns:a16="http://schemas.microsoft.com/office/drawing/2014/main" id="{2AB23447-30C5-A3EA-6B29-E2D2382BD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031" y="1788595"/>
            <a:ext cx="6867196" cy="4463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947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2" y="2357770"/>
            <a:ext cx="4751049" cy="1325563"/>
          </a:xfrm>
        </p:spPr>
        <p:txBody>
          <a:bodyPr/>
          <a:lstStyle/>
          <a:p>
            <a:r>
              <a:rPr lang="pt-BR" sz="4400" dirty="0"/>
              <a:t>Plataforma utilizada para realizar o ETL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1487" y="4020433"/>
            <a:ext cx="4162039" cy="1081393"/>
          </a:xfrm>
        </p:spPr>
        <p:txBody>
          <a:bodyPr/>
          <a:lstStyle/>
          <a:p>
            <a:pPr marL="285750" indent="-285750" algn="l">
              <a:buClr>
                <a:srgbClr val="C2CD23"/>
              </a:buClr>
              <a:buFont typeface="Wingdings" panose="05000000000000000000" pitchFamily="2" charset="2"/>
              <a:buChar char="Ø"/>
            </a:pPr>
            <a:r>
              <a:rPr lang="pt-BR" sz="1600" b="1" i="0" dirty="0">
                <a:solidFill>
                  <a:srgbClr val="FFFFFF"/>
                </a:solidFill>
                <a:effectLst/>
                <a:latin typeface="Inter"/>
              </a:rPr>
              <a:t>Databricks</a:t>
            </a:r>
            <a:r>
              <a:rPr lang="pt-BR" sz="1600" b="0" i="0" dirty="0">
                <a:solidFill>
                  <a:srgbClr val="FFFFFF"/>
                </a:solidFill>
                <a:effectLst/>
                <a:latin typeface="Inter"/>
              </a:rPr>
              <a:t>: uma plataforma unificada baseada na nuvem que oferece um ambiente colaborativo para processamento de dados, análise e machine learning.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5C7342B-D8DC-B60A-2EE1-82359A76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21"/>
            <a:ext cx="12206288" cy="1486631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0A65320-265E-58B0-7E60-163721A3F670}"/>
              </a:ext>
            </a:extLst>
          </p:cNvPr>
          <p:cNvSpPr txBox="1">
            <a:spLocks/>
          </p:cNvSpPr>
          <p:nvPr/>
        </p:nvSpPr>
        <p:spPr>
          <a:xfrm>
            <a:off x="81083" y="1125814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4.4.1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17DFD5B-56B0-ECF8-6FE6-20885E17A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683" y="1949140"/>
            <a:ext cx="7191335" cy="41425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04DADA8-44C8-7A93-CB0B-64D71DAEFF94}"/>
              </a:ext>
            </a:extLst>
          </p:cNvPr>
          <p:cNvSpPr txBox="1"/>
          <p:nvPr/>
        </p:nvSpPr>
        <p:spPr>
          <a:xfrm>
            <a:off x="10500228" y="6091725"/>
            <a:ext cx="161294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Fonte imagem: site Databricks</a:t>
            </a:r>
          </a:p>
        </p:txBody>
      </p:sp>
    </p:spTree>
    <p:extLst>
      <p:ext uri="{BB962C8B-B14F-4D97-AF65-F5344CB8AC3E}">
        <p14:creationId xmlns:p14="http://schemas.microsoft.com/office/powerpoint/2010/main" val="2240037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982" y="2357770"/>
            <a:ext cx="4751049" cy="1325563"/>
          </a:xfrm>
        </p:spPr>
        <p:txBody>
          <a:bodyPr/>
          <a:lstStyle/>
          <a:p>
            <a:r>
              <a:rPr lang="en-US" dirty="0"/>
              <a:t>Camadas do processo de ETL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71487" y="4020433"/>
            <a:ext cx="4162039" cy="1081393"/>
          </a:xfrm>
        </p:spPr>
        <p:txBody>
          <a:bodyPr/>
          <a:lstStyle/>
          <a:p>
            <a:pPr marL="285750" indent="-285750" algn="l">
              <a:buClr>
                <a:srgbClr val="C2CD23"/>
              </a:buClr>
              <a:buFont typeface="Wingdings" panose="05000000000000000000" pitchFamily="2" charset="2"/>
              <a:buChar char="Ø"/>
            </a:pPr>
            <a:r>
              <a:rPr lang="pt-BR" sz="1600" b="1" i="0" dirty="0">
                <a:solidFill>
                  <a:srgbClr val="FFFFFF"/>
                </a:solidFill>
                <a:effectLst/>
                <a:latin typeface="Inter"/>
              </a:rPr>
              <a:t>Cada camada do ETL contribui para a utilidade e confiabilidade dos dados na organização, com diferentes níveis de preparação e maturidade.</a:t>
            </a:r>
            <a:endParaRPr lang="pt-BR" sz="1600" b="0" i="0" dirty="0">
              <a:solidFill>
                <a:srgbClr val="FFFFFF"/>
              </a:solidFill>
              <a:effectLst/>
              <a:latin typeface="Inter"/>
            </a:endParaRP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5C7342B-D8DC-B60A-2EE1-82359A76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21"/>
            <a:ext cx="12206288" cy="1486631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0A65320-265E-58B0-7E60-163721A3F670}"/>
              </a:ext>
            </a:extLst>
          </p:cNvPr>
          <p:cNvSpPr txBox="1">
            <a:spLocks/>
          </p:cNvSpPr>
          <p:nvPr/>
        </p:nvSpPr>
        <p:spPr>
          <a:xfrm>
            <a:off x="81083" y="1125814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4.4.2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4DADA8-44C8-7A93-CB0B-64D71DAEFF94}"/>
              </a:ext>
            </a:extLst>
          </p:cNvPr>
          <p:cNvSpPr txBox="1"/>
          <p:nvPr/>
        </p:nvSpPr>
        <p:spPr>
          <a:xfrm>
            <a:off x="10500228" y="6091725"/>
            <a:ext cx="161294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Fonte imagem: site Databricks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9958671-38D8-5DBD-0D20-CFADEA733D1E}"/>
              </a:ext>
            </a:extLst>
          </p:cNvPr>
          <p:cNvSpPr txBox="1"/>
          <p:nvPr/>
        </p:nvSpPr>
        <p:spPr>
          <a:xfrm>
            <a:off x="5094173" y="4879060"/>
            <a:ext cx="16209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 não tratados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E1FB74C-84CA-C74B-8D20-08ED7E2B47E3}"/>
              </a:ext>
            </a:extLst>
          </p:cNvPr>
          <p:cNvSpPr txBox="1"/>
          <p:nvPr/>
        </p:nvSpPr>
        <p:spPr>
          <a:xfrm>
            <a:off x="10981791" y="3891215"/>
            <a:ext cx="6498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Gold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FB8651C-8F73-A285-EA33-8A6DED253C7A}"/>
              </a:ext>
            </a:extLst>
          </p:cNvPr>
          <p:cNvSpPr txBox="1"/>
          <p:nvPr/>
        </p:nvSpPr>
        <p:spPr>
          <a:xfrm>
            <a:off x="8003230" y="3922582"/>
            <a:ext cx="603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Silver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369DF48-EBAE-9BA4-8015-31012D737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381" y="4192716"/>
            <a:ext cx="913673" cy="74370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840CE1-C2D3-FD71-BEC5-C0AEE6B4C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473" y="4195569"/>
            <a:ext cx="913672" cy="77676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F296057-4B5A-43E9-A39A-1163DAE497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1187" y="4134737"/>
            <a:ext cx="913671" cy="80625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019B743-39A8-4716-BE21-86F39A46D392}"/>
              </a:ext>
            </a:extLst>
          </p:cNvPr>
          <p:cNvSpPr txBox="1"/>
          <p:nvPr/>
        </p:nvSpPr>
        <p:spPr>
          <a:xfrm>
            <a:off x="5525649" y="3923933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Bronze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A0198A8-2138-EDAA-3EDE-82912F12BC41}"/>
              </a:ext>
            </a:extLst>
          </p:cNvPr>
          <p:cNvSpPr txBox="1"/>
          <p:nvPr/>
        </p:nvSpPr>
        <p:spPr>
          <a:xfrm>
            <a:off x="7581378" y="4958681"/>
            <a:ext cx="1672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 selecionados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2E124A0-EF46-26DD-F40F-3F52187A7164}"/>
              </a:ext>
            </a:extLst>
          </p:cNvPr>
          <p:cNvSpPr txBox="1"/>
          <p:nvPr/>
        </p:nvSpPr>
        <p:spPr>
          <a:xfrm>
            <a:off x="10598083" y="4958680"/>
            <a:ext cx="14750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Dados agregados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41149DB-BFB7-966B-EA6B-528CCFA962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1762" y="4423932"/>
            <a:ext cx="479538" cy="322345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77DF266-4155-7540-AD46-524D2A5296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90897" y="4451528"/>
            <a:ext cx="479538" cy="322345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9D91608D-897F-F272-65FD-A65DC5C4156B}"/>
              </a:ext>
            </a:extLst>
          </p:cNvPr>
          <p:cNvSpPr/>
          <p:nvPr/>
        </p:nvSpPr>
        <p:spPr>
          <a:xfrm>
            <a:off x="5181427" y="2873729"/>
            <a:ext cx="1397199" cy="58465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BR" sz="1000" b="1" dirty="0">
                <a:solidFill>
                  <a:schemeClr val="bg1"/>
                </a:solidFill>
                <a:latin typeface="inherit"/>
              </a:rPr>
              <a:t>Bronze</a:t>
            </a:r>
            <a:r>
              <a:rPr lang="pt-PT" altLang="pt-BR" sz="1000" dirty="0">
                <a:solidFill>
                  <a:schemeClr val="bg1"/>
                </a:solidFill>
                <a:latin typeface="inherit"/>
              </a:rPr>
              <a:t>: Onde os dados serão armazenados em seu formato nativo (dados brutos)</a:t>
            </a:r>
            <a:r>
              <a:rPr lang="pt-PT" altLang="pt-BR" sz="1000" dirty="0">
                <a:solidFill>
                  <a:schemeClr val="bg1"/>
                </a:solidFill>
              </a:rPr>
              <a:t> </a:t>
            </a:r>
            <a:endParaRPr lang="pt-PT" altLang="pt-BR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D4FF7341-2750-3095-1698-65C84BA5C8F9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5878470" y="3527740"/>
            <a:ext cx="3925" cy="3961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613441A5-5C2D-E26B-A3A9-1DC176CACA3E}"/>
              </a:ext>
            </a:extLst>
          </p:cNvPr>
          <p:cNvSpPr/>
          <p:nvPr/>
        </p:nvSpPr>
        <p:spPr>
          <a:xfrm>
            <a:off x="7579711" y="2858618"/>
            <a:ext cx="1467236" cy="6796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BR" sz="1000" b="1" dirty="0">
                <a:solidFill>
                  <a:schemeClr val="bg1"/>
                </a:solidFill>
                <a:latin typeface="inherit"/>
              </a:rPr>
              <a:t>Silver</a:t>
            </a:r>
            <a:r>
              <a:rPr lang="pt-PT" altLang="pt-BR" sz="1000" dirty="0">
                <a:solidFill>
                  <a:schemeClr val="bg1"/>
                </a:solidFill>
                <a:latin typeface="inherit"/>
              </a:rPr>
              <a:t>: onde os dados serão selecionados (filtro esquematizado, limpeza e aumento)</a:t>
            </a:r>
            <a:r>
              <a:rPr lang="pt-PT" altLang="pt-BR" sz="1000" dirty="0">
                <a:solidFill>
                  <a:schemeClr val="bg1"/>
                </a:solidFill>
              </a:rPr>
              <a:t> </a:t>
            </a:r>
            <a:endParaRPr lang="pt-PT" altLang="pt-BR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A7DAB4A-A8FF-A5CD-067F-B018DCACFC88}"/>
              </a:ext>
            </a:extLst>
          </p:cNvPr>
          <p:cNvSpPr/>
          <p:nvPr/>
        </p:nvSpPr>
        <p:spPr>
          <a:xfrm>
            <a:off x="10513291" y="2806729"/>
            <a:ext cx="1313646" cy="7661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BR" sz="1000" b="1" dirty="0">
                <a:solidFill>
                  <a:schemeClr val="bg1"/>
                </a:solidFill>
                <a:latin typeface="inherit"/>
              </a:rPr>
              <a:t>Gold</a:t>
            </a:r>
            <a:r>
              <a:rPr lang="pt-PT" altLang="pt-BR" sz="1000" dirty="0">
                <a:solidFill>
                  <a:schemeClr val="bg1"/>
                </a:solidFill>
                <a:latin typeface="inherit"/>
              </a:rPr>
              <a:t>: Onde os dados serão agregados e preparados para consumo empresarial</a:t>
            </a:r>
            <a:r>
              <a:rPr lang="pt-PT" altLang="pt-BR" sz="1000" dirty="0">
                <a:solidFill>
                  <a:schemeClr val="bg1"/>
                </a:solidFill>
              </a:rPr>
              <a:t> </a:t>
            </a:r>
            <a:endParaRPr lang="pt-PT" altLang="pt-BR" sz="1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88E12828-D8FB-3FF4-E0F0-BA54FE08690A}"/>
              </a:ext>
            </a:extLst>
          </p:cNvPr>
          <p:cNvSpPr/>
          <p:nvPr/>
        </p:nvSpPr>
        <p:spPr>
          <a:xfrm>
            <a:off x="6737680" y="5291577"/>
            <a:ext cx="917600" cy="623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BR" sz="800" dirty="0">
                <a:solidFill>
                  <a:schemeClr val="bg1"/>
                </a:solidFill>
                <a:latin typeface="inherit"/>
              </a:rPr>
              <a:t>Monta os contêineres de armazenamento do data Lake em Databricks e limpa os dados</a:t>
            </a:r>
            <a:r>
              <a:rPr lang="pt-PT" altLang="pt-BR" sz="800" dirty="0">
                <a:solidFill>
                  <a:schemeClr val="bg1"/>
                </a:solidFill>
              </a:rPr>
              <a:t> </a:t>
            </a:r>
            <a:endParaRPr lang="pt-PT" altLang="pt-BR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3BD3400A-7B38-1406-B4F5-FB96BF6BD222}"/>
              </a:ext>
            </a:extLst>
          </p:cNvPr>
          <p:cNvSpPr/>
          <p:nvPr/>
        </p:nvSpPr>
        <p:spPr>
          <a:xfrm>
            <a:off x="9442085" y="5347476"/>
            <a:ext cx="917600" cy="6161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BR" sz="800" dirty="0">
                <a:solidFill>
                  <a:schemeClr val="bg1"/>
                </a:solidFill>
                <a:latin typeface="inherit"/>
              </a:rPr>
              <a:t>Transforma os dados aplicando a lógica de negócios e cria um star schema</a:t>
            </a:r>
            <a:r>
              <a:rPr lang="pt-PT" altLang="pt-BR" sz="800" dirty="0">
                <a:solidFill>
                  <a:schemeClr val="bg1"/>
                </a:solidFill>
              </a:rPr>
              <a:t> </a:t>
            </a:r>
            <a:endParaRPr lang="pt-PT" altLang="pt-BR" sz="8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altLang="pt-BR" sz="800" dirty="0">
                <a:solidFill>
                  <a:schemeClr val="bg1"/>
                </a:solidFill>
              </a:rPr>
              <a:t> </a:t>
            </a:r>
            <a:endParaRPr lang="pt-PT" altLang="pt-BR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88452A8-C872-02C8-B140-D6EA7939B81D}"/>
              </a:ext>
            </a:extLst>
          </p:cNvPr>
          <p:cNvCxnSpPr>
            <a:cxnSpLocks/>
          </p:cNvCxnSpPr>
          <p:nvPr/>
        </p:nvCxnSpPr>
        <p:spPr>
          <a:xfrm flipV="1">
            <a:off x="7182891" y="4868026"/>
            <a:ext cx="0" cy="2647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B37A158-4BC3-C160-7DE4-F5F96C4D5603}"/>
              </a:ext>
            </a:extLst>
          </p:cNvPr>
          <p:cNvCxnSpPr>
            <a:cxnSpLocks/>
          </p:cNvCxnSpPr>
          <p:nvPr/>
        </p:nvCxnSpPr>
        <p:spPr>
          <a:xfrm flipV="1">
            <a:off x="9840990" y="4964794"/>
            <a:ext cx="0" cy="2647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2FFB5B3-D483-C4BD-4404-274F8261A2E7}"/>
              </a:ext>
            </a:extLst>
          </p:cNvPr>
          <p:cNvGrpSpPr/>
          <p:nvPr/>
        </p:nvGrpSpPr>
        <p:grpSpPr>
          <a:xfrm>
            <a:off x="7934725" y="1993824"/>
            <a:ext cx="1022330" cy="309222"/>
            <a:chOff x="8350093" y="3050142"/>
            <a:chExt cx="1022330" cy="309222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D6ED0B29-B9E7-412F-455C-06DD6AD26FAF}"/>
                </a:ext>
              </a:extLst>
            </p:cNvPr>
            <p:cNvSpPr txBox="1"/>
            <p:nvPr/>
          </p:nvSpPr>
          <p:spPr>
            <a:xfrm>
              <a:off x="8682812" y="3096157"/>
              <a:ext cx="689611" cy="21544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800" b="1" dirty="0">
                  <a:solidFill>
                    <a:prstClr val="white"/>
                  </a:solidFill>
                  <a:latin typeface="+mj-lt"/>
                  <a:ea typeface="微软雅黑"/>
                  <a:cs typeface="Posterama" panose="020B0504020200020000" pitchFamily="34" charset="0"/>
                </a:rPr>
                <a:t>DELTA LAKE</a:t>
              </a:r>
            </a:p>
          </p:txBody>
        </p:sp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060C1AD2-C09D-A1D1-4C93-E23D37A2E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50093" y="3050142"/>
              <a:ext cx="345601" cy="309222"/>
            </a:xfrm>
            <a:prstGeom prst="rect">
              <a:avLst/>
            </a:prstGeom>
          </p:spPr>
        </p:pic>
      </p:grpSp>
      <p:sp>
        <p:nvSpPr>
          <p:cNvPr id="36" name="Retângulo 35">
            <a:extLst>
              <a:ext uri="{FF2B5EF4-FFF2-40B4-BE49-F238E27FC236}">
                <a16:creationId xmlns:a16="http://schemas.microsoft.com/office/drawing/2014/main" id="{69E492AF-A6FE-FA25-A874-67A6D000ED4E}"/>
              </a:ext>
            </a:extLst>
          </p:cNvPr>
          <p:cNvSpPr/>
          <p:nvPr/>
        </p:nvSpPr>
        <p:spPr>
          <a:xfrm>
            <a:off x="5036024" y="1637732"/>
            <a:ext cx="6978994" cy="4508585"/>
          </a:xfrm>
          <a:custGeom>
            <a:avLst/>
            <a:gdLst>
              <a:gd name="connsiteX0" fmla="*/ 0 w 6978994"/>
              <a:gd name="connsiteY0" fmla="*/ 0 h 4508585"/>
              <a:gd name="connsiteX1" fmla="*/ 6978994 w 6978994"/>
              <a:gd name="connsiteY1" fmla="*/ 0 h 4508585"/>
              <a:gd name="connsiteX2" fmla="*/ 6978994 w 6978994"/>
              <a:gd name="connsiteY2" fmla="*/ 4508585 h 4508585"/>
              <a:gd name="connsiteX3" fmla="*/ 0 w 6978994"/>
              <a:gd name="connsiteY3" fmla="*/ 4508585 h 4508585"/>
              <a:gd name="connsiteX4" fmla="*/ 0 w 6978994"/>
              <a:gd name="connsiteY4" fmla="*/ 0 h 4508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8994" h="4508585" extrusionOk="0">
                <a:moveTo>
                  <a:pt x="0" y="0"/>
                </a:moveTo>
                <a:cubicBezTo>
                  <a:pt x="1387928" y="118645"/>
                  <a:pt x="5603025" y="116012"/>
                  <a:pt x="6978994" y="0"/>
                </a:cubicBezTo>
                <a:cubicBezTo>
                  <a:pt x="6846112" y="1847436"/>
                  <a:pt x="7063945" y="3824146"/>
                  <a:pt x="6978994" y="4508585"/>
                </a:cubicBezTo>
                <a:cubicBezTo>
                  <a:pt x="5680084" y="4643185"/>
                  <a:pt x="3112974" y="4351389"/>
                  <a:pt x="0" y="4508585"/>
                </a:cubicBezTo>
                <a:cubicBezTo>
                  <a:pt x="-20187" y="3908986"/>
                  <a:pt x="-152480" y="1983238"/>
                  <a:pt x="0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93268EBF-5786-2623-5294-7666A6522739}"/>
              </a:ext>
            </a:extLst>
          </p:cNvPr>
          <p:cNvCxnSpPr>
            <a:cxnSpLocks/>
          </p:cNvCxnSpPr>
          <p:nvPr/>
        </p:nvCxnSpPr>
        <p:spPr>
          <a:xfrm flipH="1">
            <a:off x="8310052" y="3530012"/>
            <a:ext cx="3925" cy="3961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03705EDD-23D1-3FB0-E3C1-854B38FD6F7C}"/>
              </a:ext>
            </a:extLst>
          </p:cNvPr>
          <p:cNvCxnSpPr>
            <a:cxnSpLocks/>
          </p:cNvCxnSpPr>
          <p:nvPr/>
        </p:nvCxnSpPr>
        <p:spPr>
          <a:xfrm flipH="1">
            <a:off x="11219306" y="3518636"/>
            <a:ext cx="3925" cy="39619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852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917" y="1366504"/>
            <a:ext cx="10072487" cy="968635"/>
          </a:xfrm>
        </p:spPr>
        <p:txBody>
          <a:bodyPr/>
          <a:lstStyle/>
          <a:p>
            <a:r>
              <a:rPr lang="pt-BR" dirty="0" err="1"/>
              <a:t>Workspace</a:t>
            </a:r>
            <a:r>
              <a:rPr lang="pt-BR" dirty="0"/>
              <a:t> Databricks </a:t>
            </a:r>
            <a:endParaRPr lang="en-US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5C7342B-D8DC-B60A-2EE1-82359A76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21"/>
            <a:ext cx="12206288" cy="1486631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0A65320-265E-58B0-7E60-163721A3F670}"/>
              </a:ext>
            </a:extLst>
          </p:cNvPr>
          <p:cNvSpPr txBox="1">
            <a:spLocks/>
          </p:cNvSpPr>
          <p:nvPr/>
        </p:nvSpPr>
        <p:spPr>
          <a:xfrm>
            <a:off x="81083" y="1125814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4.4.1.2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4DADA8-44C8-7A93-CB0B-64D71DAEFF94}"/>
              </a:ext>
            </a:extLst>
          </p:cNvPr>
          <p:cNvSpPr txBox="1"/>
          <p:nvPr/>
        </p:nvSpPr>
        <p:spPr>
          <a:xfrm>
            <a:off x="8866070" y="6642556"/>
            <a:ext cx="161294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Fonte imagem: site Databricks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D65172C-FD45-75F1-B64D-1D686B8CA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64" y="2203157"/>
            <a:ext cx="10327519" cy="44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08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917" y="1366504"/>
            <a:ext cx="10072487" cy="968635"/>
          </a:xfrm>
        </p:spPr>
        <p:txBody>
          <a:bodyPr/>
          <a:lstStyle/>
          <a:p>
            <a:r>
              <a:rPr lang="pt-BR" dirty="0"/>
              <a:t>View Databricks </a:t>
            </a:r>
            <a:endParaRPr lang="en-US" dirty="0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5C7342B-D8DC-B60A-2EE1-82359A76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21"/>
            <a:ext cx="12206288" cy="1486631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0A65320-265E-58B0-7E60-163721A3F670}"/>
              </a:ext>
            </a:extLst>
          </p:cNvPr>
          <p:cNvSpPr txBox="1">
            <a:spLocks/>
          </p:cNvSpPr>
          <p:nvPr/>
        </p:nvSpPr>
        <p:spPr>
          <a:xfrm>
            <a:off x="81083" y="1125814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4.4.1.3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04DADA8-44C8-7A93-CB0B-64D71DAEFF94}"/>
              </a:ext>
            </a:extLst>
          </p:cNvPr>
          <p:cNvSpPr txBox="1"/>
          <p:nvPr/>
        </p:nvSpPr>
        <p:spPr>
          <a:xfrm>
            <a:off x="8866070" y="6642556"/>
            <a:ext cx="1612942" cy="21544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pt-BR" sz="800" dirty="0">
                <a:solidFill>
                  <a:prstClr val="white"/>
                </a:solidFill>
                <a:latin typeface="Posterama" panose="020B0504020200020000" pitchFamily="34" charset="0"/>
                <a:ea typeface="微软雅黑"/>
                <a:cs typeface="Posterama" panose="020B0504020200020000" pitchFamily="34" charset="0"/>
              </a:rPr>
              <a:t>Fonte imagem: site Databricks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558F20-325E-5EB4-B0A9-111CABD4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595" y="2379860"/>
            <a:ext cx="9566417" cy="4225656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1F9471C0-BC30-94E5-863E-5E317387D05B}"/>
              </a:ext>
            </a:extLst>
          </p:cNvPr>
          <p:cNvSpPr/>
          <p:nvPr/>
        </p:nvSpPr>
        <p:spPr>
          <a:xfrm>
            <a:off x="7834858" y="4759291"/>
            <a:ext cx="544867" cy="180150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896691-33FF-45C2-1174-C45394D24C72}"/>
              </a:ext>
            </a:extLst>
          </p:cNvPr>
          <p:cNvSpPr/>
          <p:nvPr/>
        </p:nvSpPr>
        <p:spPr>
          <a:xfrm>
            <a:off x="5007699" y="4804012"/>
            <a:ext cx="1170189" cy="175678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186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>
            <a:extLst>
              <a:ext uri="{FF2B5EF4-FFF2-40B4-BE49-F238E27FC236}">
                <a16:creationId xmlns:a16="http://schemas.microsoft.com/office/drawing/2014/main" id="{446CC6CC-33D7-4181-9969-72896FDB1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5404" y="2304289"/>
            <a:ext cx="5590136" cy="1325563"/>
          </a:xfrm>
        </p:spPr>
        <p:txBody>
          <a:bodyPr/>
          <a:lstStyle/>
          <a:p>
            <a:r>
              <a:rPr lang="pt-BR" dirty="0"/>
              <a:t>Conexão Power BI 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27BA33-7687-746F-7A99-5769ACAA19D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09600" y="3429000"/>
            <a:ext cx="4479637" cy="1569781"/>
          </a:xfrm>
        </p:spPr>
        <p:txBody>
          <a:bodyPr/>
          <a:lstStyle/>
          <a:p>
            <a:pPr marL="285750" indent="-285750" algn="l">
              <a:buClr>
                <a:srgbClr val="C2CD23"/>
              </a:buClr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FFFFFF"/>
                </a:solidFill>
                <a:effectLst/>
                <a:latin typeface="Inter"/>
              </a:rPr>
              <a:t>Utilização do Power BI para visualização e análise dos dados refinados.</a:t>
            </a:r>
          </a:p>
          <a:p>
            <a:pPr algn="l">
              <a:buClr>
                <a:srgbClr val="C2CD23"/>
              </a:buClr>
            </a:pPr>
            <a:endParaRPr lang="pt-BR" b="0" i="0" dirty="0">
              <a:solidFill>
                <a:srgbClr val="FFFFFF"/>
              </a:solidFill>
              <a:effectLst/>
              <a:latin typeface="Inter"/>
            </a:endParaRPr>
          </a:p>
          <a:p>
            <a:pPr marL="285750" indent="-285750" algn="l">
              <a:buClr>
                <a:srgbClr val="C2CD23"/>
              </a:buClr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FFFFFF"/>
                </a:solidFill>
                <a:effectLst/>
                <a:latin typeface="Inter"/>
              </a:rPr>
              <a:t>Criação de dashboards e relatórios interativos para monitoramento do desempenho da frota e tomada de decisões.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A5C7342B-D8DC-B60A-2EE1-82359A76B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21"/>
            <a:ext cx="12206288" cy="1486631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00A65320-265E-58B0-7E60-163721A3F670}"/>
              </a:ext>
            </a:extLst>
          </p:cNvPr>
          <p:cNvSpPr txBox="1">
            <a:spLocks/>
          </p:cNvSpPr>
          <p:nvPr/>
        </p:nvSpPr>
        <p:spPr>
          <a:xfrm>
            <a:off x="81083" y="1125814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4.4</a:t>
            </a:r>
          </a:p>
        </p:txBody>
      </p:sp>
      <p:pic>
        <p:nvPicPr>
          <p:cNvPr id="2" name="Picture 4" descr="Power BI | Overview sobre a plataforma de Business Intelligence">
            <a:extLst>
              <a:ext uri="{FF2B5EF4-FFF2-40B4-BE49-F238E27FC236}">
                <a16:creationId xmlns:a16="http://schemas.microsoft.com/office/drawing/2014/main" id="{821C6AEE-BBC7-875D-A985-E2A7262C4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04289"/>
            <a:ext cx="5590135" cy="314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86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E17942FE-65D3-7C03-B361-8DF125B8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83" y="1718798"/>
            <a:ext cx="10515600" cy="1205058"/>
          </a:xfrm>
        </p:spPr>
        <p:txBody>
          <a:bodyPr/>
          <a:lstStyle/>
          <a:p>
            <a:r>
              <a:rPr lang="en-US" dirty="0"/>
              <a:t>      Benefícios </a:t>
            </a:r>
            <a:br>
              <a:rPr lang="en-US" dirty="0"/>
            </a:br>
            <a:r>
              <a:rPr lang="en-US" dirty="0"/>
              <a:t>da Arquitetura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22D79EB2-B914-5355-4D75-3AC59F0DC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202613" y="3510806"/>
            <a:ext cx="2467768" cy="1619202"/>
          </a:xfrm>
        </p:spPr>
        <p:txBody>
          <a:bodyPr/>
          <a:lstStyle/>
          <a:p>
            <a:r>
              <a:rPr lang="pt-BR" i="0" dirty="0">
                <a:solidFill>
                  <a:srgbClr val="FFFFFF"/>
                </a:solidFill>
                <a:effectLst/>
                <a:latin typeface="+mj-lt"/>
              </a:rPr>
              <a:t> </a:t>
            </a:r>
            <a:r>
              <a:rPr lang="pt-BR" b="0" i="0" dirty="0">
                <a:solidFill>
                  <a:srgbClr val="FFFFFF"/>
                </a:solidFill>
                <a:effectLst/>
                <a:latin typeface="Inter"/>
              </a:rPr>
              <a:t>Estruturação</a:t>
            </a:r>
          </a:p>
          <a:p>
            <a:r>
              <a:rPr lang="pt-BR" b="0" i="0" dirty="0">
                <a:solidFill>
                  <a:srgbClr val="FFFFFF"/>
                </a:solidFill>
                <a:effectLst/>
                <a:latin typeface="Inter"/>
              </a:rPr>
              <a:t> eficiente dos dados:</a:t>
            </a:r>
          </a:p>
          <a:p>
            <a:r>
              <a:rPr lang="pt-BR" sz="1200" b="0" i="0" dirty="0">
                <a:solidFill>
                  <a:srgbClr val="FFFFFF"/>
                </a:solidFill>
                <a:effectLst/>
                <a:latin typeface="Inter"/>
              </a:rPr>
              <a:t>Os dados são recebidos e estruturados de forma adequada, permitindo sua manipulação e análise eficiente.</a:t>
            </a:r>
            <a:endParaRPr lang="en-US" sz="1200" dirty="0">
              <a:latin typeface="+mj-lt"/>
            </a:endParaRPr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0ECD9490-0BE0-6A65-01CD-D54CAB839511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3756471" y="1777610"/>
            <a:ext cx="2249156" cy="2003679"/>
          </a:xfrm>
        </p:spPr>
        <p:txBody>
          <a:bodyPr/>
          <a:lstStyle/>
          <a:p>
            <a:r>
              <a:rPr lang="pt-BR" i="0" dirty="0">
                <a:solidFill>
                  <a:srgbClr val="FFFFFF"/>
                </a:solidFill>
                <a:effectLst/>
                <a:latin typeface="+mj-lt"/>
              </a:rPr>
              <a:t>Robustez e confiabilidade do MySQL: </a:t>
            </a:r>
          </a:p>
          <a:p>
            <a:r>
              <a:rPr lang="pt-BR" sz="1200" b="0" i="0" dirty="0">
                <a:solidFill>
                  <a:srgbClr val="FFFFFF"/>
                </a:solidFill>
                <a:effectLst/>
                <a:latin typeface="+mj-lt"/>
              </a:rPr>
              <a:t>O banco de dados MySQL é utilizado para armazenar e gerenciar os dados, oferecendo robustez e confiabilidade.</a:t>
            </a:r>
            <a:endParaRPr lang="en-US" sz="1200" b="0" dirty="0">
              <a:latin typeface="+mj-lt"/>
            </a:endParaRPr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CEEED1DD-BCBD-5246-2A2C-BCED87782D5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013757" y="3891295"/>
            <a:ext cx="2028727" cy="2317006"/>
          </a:xfrm>
        </p:spPr>
        <p:txBody>
          <a:bodyPr/>
          <a:lstStyle/>
          <a:p>
            <a:r>
              <a:rPr lang="pt-BR" i="0" dirty="0">
                <a:solidFill>
                  <a:srgbClr val="FFFFFF"/>
                </a:solidFill>
                <a:effectLst/>
                <a:latin typeface="+mj-lt"/>
              </a:rPr>
              <a:t>Escalabilidade e acessibilidade com o Azure: </a:t>
            </a:r>
          </a:p>
          <a:p>
            <a:r>
              <a:rPr lang="pt-BR" sz="1200" b="0" i="0" dirty="0">
                <a:solidFill>
                  <a:srgbClr val="FFFFFF"/>
                </a:solidFill>
                <a:effectLst/>
                <a:latin typeface="+mj-lt"/>
              </a:rPr>
              <a:t>A integração com Azure permite o acesso remoto aos dados, além de aproveitar recursos e serviços para otimização e análise de dados.</a:t>
            </a:r>
            <a:endParaRPr lang="en-US" sz="1200" b="0" dirty="0">
              <a:latin typeface="+mj-lt"/>
            </a:endParaRPr>
          </a:p>
        </p:txBody>
      </p:sp>
      <p:sp>
        <p:nvSpPr>
          <p:cNvPr id="69" name="Text Placeholder 68">
            <a:extLst>
              <a:ext uri="{FF2B5EF4-FFF2-40B4-BE49-F238E27FC236}">
                <a16:creationId xmlns:a16="http://schemas.microsoft.com/office/drawing/2014/main" id="{868536F0-BECB-41C2-208F-CAAC89E244FF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424626" y="4421832"/>
            <a:ext cx="2028727" cy="1769276"/>
          </a:xfrm>
        </p:spPr>
        <p:txBody>
          <a:bodyPr/>
          <a:lstStyle/>
          <a:p>
            <a:r>
              <a:rPr lang="pt-BR" dirty="0">
                <a:latin typeface="+mj-lt"/>
              </a:rPr>
              <a:t>Delta Lake e Camadas </a:t>
            </a:r>
          </a:p>
          <a:p>
            <a:r>
              <a:rPr lang="pt-BR" sz="1200" b="0" dirty="0">
                <a:latin typeface="+mj-lt"/>
              </a:rPr>
              <a:t>A tecnologia Delta Lake e as camadas de processamento de dados (Bronze, Silver e Gold) garantem a integridade e refinamento dos dados, possibilitando a criação de visões agregadas e insights valiosos.</a:t>
            </a:r>
            <a:endParaRPr lang="en-US" sz="1200" b="0" dirty="0">
              <a:latin typeface="+mj-lt"/>
            </a:endParaRPr>
          </a:p>
        </p:txBody>
      </p:sp>
      <p:sp>
        <p:nvSpPr>
          <p:cNvPr id="71" name="Text Placeholder 70">
            <a:extLst>
              <a:ext uri="{FF2B5EF4-FFF2-40B4-BE49-F238E27FC236}">
                <a16:creationId xmlns:a16="http://schemas.microsoft.com/office/drawing/2014/main" id="{FAFB92ED-EE9E-1E13-228D-2A33EE0B2FC2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652137" y="1934946"/>
            <a:ext cx="2135617" cy="2003679"/>
          </a:xfrm>
        </p:spPr>
        <p:txBody>
          <a:bodyPr/>
          <a:lstStyle/>
          <a:p>
            <a:r>
              <a:rPr lang="pt-BR" i="0" dirty="0">
                <a:solidFill>
                  <a:srgbClr val="FFFFFF"/>
                </a:solidFill>
                <a:effectLst/>
                <a:latin typeface="+mj-lt"/>
              </a:rPr>
              <a:t>Visualização e Análise:</a:t>
            </a:r>
          </a:p>
          <a:p>
            <a:r>
              <a:rPr lang="pt-BR" sz="1200" i="0" dirty="0">
                <a:solidFill>
                  <a:srgbClr val="FFFFFF"/>
                </a:solidFill>
                <a:effectLst/>
                <a:latin typeface="+mj-lt"/>
              </a:rPr>
              <a:t>O Power BI é utilizado para visualização e análise dos dados, oferecendo uma interface amigável e interativa para criação de dashboards e relatórios personalizados.</a:t>
            </a:r>
            <a:endParaRPr lang="en-US" sz="1200" dirty="0">
              <a:latin typeface="+mj-lt"/>
            </a:endParaRPr>
          </a:p>
        </p:txBody>
      </p:sp>
      <p:sp>
        <p:nvSpPr>
          <p:cNvPr id="15" name="Slide Number Placeholder 13">
            <a:extLst>
              <a:ext uri="{FF2B5EF4-FFF2-40B4-BE49-F238E27FC236}">
                <a16:creationId xmlns:a16="http://schemas.microsoft.com/office/drawing/2014/main" id="{F783E846-53E9-08B1-C781-088BBC6B548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b="1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zh-CN" sz="1200" b="1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AC55288-53D9-F0F4-7DBE-D17B7E0A8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-47821"/>
            <a:ext cx="12206288" cy="1486631"/>
          </a:xfrm>
          <a:prstGeom prst="rect">
            <a:avLst/>
          </a:prstGeom>
        </p:spPr>
      </p:pic>
      <p:sp>
        <p:nvSpPr>
          <p:cNvPr id="18" name="Title 4">
            <a:extLst>
              <a:ext uri="{FF2B5EF4-FFF2-40B4-BE49-F238E27FC236}">
                <a16:creationId xmlns:a16="http://schemas.microsoft.com/office/drawing/2014/main" id="{29328A91-8610-6863-B9AF-1C5844EEC7AE}"/>
              </a:ext>
            </a:extLst>
          </p:cNvPr>
          <p:cNvSpPr txBox="1">
            <a:spLocks/>
          </p:cNvSpPr>
          <p:nvPr/>
        </p:nvSpPr>
        <p:spPr>
          <a:xfrm>
            <a:off x="81083" y="1125814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F46CE0C4-F9E1-AA31-55F0-2785464E48D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4044" y="5957567"/>
            <a:ext cx="5269205" cy="516195"/>
          </a:xfrm>
        </p:spPr>
        <p:txBody>
          <a:bodyPr/>
          <a:lstStyle/>
          <a:p>
            <a:pPr marL="285750" indent="-285750" algn="l">
              <a:buClr>
                <a:srgbClr val="C2CD23"/>
              </a:buClr>
              <a:buFont typeface="Wingdings" panose="05000000000000000000" pitchFamily="2" charset="2"/>
              <a:buChar char="Ø"/>
            </a:pPr>
            <a:r>
              <a:rPr lang="pt-BR" b="0" i="0" dirty="0">
                <a:solidFill>
                  <a:srgbClr val="FFFFFF"/>
                </a:solidFill>
                <a:effectLst/>
                <a:latin typeface="Inter"/>
              </a:rPr>
              <a:t>Essa arquitetura permite o desempenho da frota, identificar áreas de ineficiência e tomar decisões proativas para reduzir o consumo de combustível.</a:t>
            </a:r>
          </a:p>
        </p:txBody>
      </p:sp>
    </p:spTree>
    <p:extLst>
      <p:ext uri="{BB962C8B-B14F-4D97-AF65-F5344CB8AC3E}">
        <p14:creationId xmlns:p14="http://schemas.microsoft.com/office/powerpoint/2010/main" val="2726505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6475" y="1922563"/>
            <a:ext cx="4905253" cy="479358"/>
          </a:xfrm>
        </p:spPr>
        <p:txBody>
          <a:bodyPr/>
          <a:lstStyle/>
          <a:p>
            <a:r>
              <a:rPr lang="en-US" dirty="0"/>
              <a:t>Conclusão 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18E2C4-DFB3-0A8F-1979-5BA722A7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0"/>
            <a:ext cx="12206288" cy="1486631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8AFE57E8-9B5C-977D-D82E-359D4A789DC6}"/>
              </a:ext>
            </a:extLst>
          </p:cNvPr>
          <p:cNvSpPr txBox="1">
            <a:spLocks/>
          </p:cNvSpPr>
          <p:nvPr/>
        </p:nvSpPr>
        <p:spPr>
          <a:xfrm>
            <a:off x="0" y="1193413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3F9EE263-1C84-25C6-D429-7DB2A2B6CE31}"/>
              </a:ext>
            </a:extLst>
          </p:cNvPr>
          <p:cNvSpPr txBox="1">
            <a:spLocks/>
          </p:cNvSpPr>
          <p:nvPr/>
        </p:nvSpPr>
        <p:spPr>
          <a:xfrm>
            <a:off x="4526475" y="3194587"/>
            <a:ext cx="6385941" cy="346691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pt-BR" sz="2400" dirty="0"/>
              <a:t>A implementação bem-sucedida do sistema de Business Intelligence (BI) no empresa parceira representa não apenas um avanço tecnológico, mas um compromisso tangível com a sustentabilidade, a eficiência operacional e a gestão responsável de recursos. </a:t>
            </a:r>
          </a:p>
          <a:p>
            <a:r>
              <a:rPr lang="pt-BR" sz="2400" dirty="0"/>
              <a:t>Essa colaboração feita pela equipe apoiada pela empresa parceira e a PUC resultou em benefícios substanciais, fortalecendo a capacidade de tomada de decisões informadas e reforçando o compromisso contínuo com práticas inovadoras e sustentáveis.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13663CA-BA5A-41E7-1FBE-D38846DFE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402" y="2584547"/>
            <a:ext cx="5595144" cy="1688906"/>
          </a:xfrm>
        </p:spPr>
        <p:txBody>
          <a:bodyPr/>
          <a:lstStyle/>
          <a:p>
            <a:r>
              <a:rPr lang="en-US" dirty="0"/>
              <a:t>Agradecimentos a empresa parceira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7B1FF929-CED0-79CA-154D-98463CC4A60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18E2C4-DFB3-0A8F-1979-5BA722A7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88" y="0"/>
            <a:ext cx="12206288" cy="1486631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8AFE57E8-9B5C-977D-D82E-359D4A789DC6}"/>
              </a:ext>
            </a:extLst>
          </p:cNvPr>
          <p:cNvSpPr txBox="1">
            <a:spLocks/>
          </p:cNvSpPr>
          <p:nvPr/>
        </p:nvSpPr>
        <p:spPr>
          <a:xfrm>
            <a:off x="0" y="1193413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5</a:t>
            </a: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5E07669A-3DF2-116A-E892-2D915FC2D8FE}"/>
              </a:ext>
            </a:extLst>
          </p:cNvPr>
          <p:cNvSpPr txBox="1">
            <a:spLocks/>
          </p:cNvSpPr>
          <p:nvPr/>
        </p:nvSpPr>
        <p:spPr>
          <a:xfrm>
            <a:off x="4581236" y="2733432"/>
            <a:ext cx="6225310" cy="30800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b="1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pt-BR" dirty="0"/>
              <a:t>Agradecemos imensamente à nossa empresa parceira por embarcar nessa jornada conosco, e estamos ansiosos para os resultados positivos que poderemos alcançar juntos.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96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Introdução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pPr algn="just"/>
            <a:r>
              <a:rPr lang="pt-BR" dirty="0"/>
              <a:t>Este projeto propõe a implementação de um sistema de Business Intelligence (BI) na Empresa Parceira, com o intuito de oferecer suporte aprimorado à tomada de decisões de negócios, focando na otimização do consumo de combustível em relação à frota.</a:t>
            </a:r>
          </a:p>
          <a:p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pt-BR" dirty="0"/>
              <a:t>Análise do Perfil de Abastecimento da Frota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8C4B5C6A-45B4-1976-622A-4CEB4E3211B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l="23561" r="23561"/>
          <a:stretch/>
        </p:blipFill>
        <p:spPr>
          <a:xfrm>
            <a:off x="7300452" y="1654612"/>
            <a:ext cx="4891548" cy="5203388"/>
          </a:xfr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533291" y="1654611"/>
            <a:ext cx="1511179" cy="176784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rgbClr val="C2CD23"/>
          </a:solidFill>
          <a:ln w="19050" cap="flat" cmpd="sng" algn="ctr">
            <a:solidFill>
              <a:srgbClr val="C2CD23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AAE92BF2-9939-2C03-F8EF-C7E20E10C633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0E3BC10-5B22-60A8-3325-FA078A8B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288" y="-47820"/>
            <a:ext cx="12206288" cy="1218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Obrigado</a:t>
            </a:r>
            <a:r>
              <a:rPr lang="en-US" dirty="0"/>
              <a:t> (a)!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3"/>
          <a:srcRect/>
          <a:stretch/>
        </p:blipFill>
        <p:spPr/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/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28" name="Picture Placeholder 27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/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m 34">
            <a:extLst>
              <a:ext uri="{FF2B5EF4-FFF2-40B4-BE49-F238E27FC236}">
                <a16:creationId xmlns:a16="http://schemas.microsoft.com/office/drawing/2014/main" id="{1E21D8DF-F30F-2F57-6C0B-6BA0E7A88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88" y="-47820"/>
            <a:ext cx="12206288" cy="1498248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9CC72BA5-B8A5-BDD4-94F0-673DA54A72C2}"/>
              </a:ext>
            </a:extLst>
          </p:cNvPr>
          <p:cNvSpPr txBox="1"/>
          <p:nvPr/>
        </p:nvSpPr>
        <p:spPr>
          <a:xfrm>
            <a:off x="2028893" y="2061905"/>
            <a:ext cx="713288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j-lt"/>
              </a:rPr>
              <a:t>Principais Etapas do Projeto</a:t>
            </a:r>
            <a:endParaRPr lang="pt-BR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6" name="Agrupar 105">
            <a:extLst>
              <a:ext uri="{FF2B5EF4-FFF2-40B4-BE49-F238E27FC236}">
                <a16:creationId xmlns:a16="http://schemas.microsoft.com/office/drawing/2014/main" id="{F2C52D16-DC4A-7B1B-9904-1B883ADACEDB}"/>
              </a:ext>
            </a:extLst>
          </p:cNvPr>
          <p:cNvGrpSpPr/>
          <p:nvPr/>
        </p:nvGrpSpPr>
        <p:grpSpPr>
          <a:xfrm>
            <a:off x="821940" y="3459221"/>
            <a:ext cx="10014210" cy="1775986"/>
            <a:chOff x="821940" y="3582053"/>
            <a:chExt cx="10014210" cy="1775986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C7E32B8A-A0CA-765E-6F86-7011F3F3D9A3}"/>
                </a:ext>
              </a:extLst>
            </p:cNvPr>
            <p:cNvSpPr/>
            <p:nvPr/>
          </p:nvSpPr>
          <p:spPr>
            <a:xfrm>
              <a:off x="1161242" y="3582053"/>
              <a:ext cx="1040524" cy="961697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498C797E-E34B-67AF-CC43-1C9E1E450979}"/>
                </a:ext>
              </a:extLst>
            </p:cNvPr>
            <p:cNvSpPr/>
            <p:nvPr/>
          </p:nvSpPr>
          <p:spPr>
            <a:xfrm>
              <a:off x="2819284" y="4396342"/>
              <a:ext cx="1040524" cy="961697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89B2BC9F-EBE2-C7E0-FEAF-659DB47D99E6}"/>
                </a:ext>
              </a:extLst>
            </p:cNvPr>
            <p:cNvSpPr/>
            <p:nvPr/>
          </p:nvSpPr>
          <p:spPr>
            <a:xfrm>
              <a:off x="4477326" y="3582053"/>
              <a:ext cx="1040524" cy="961697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2A9045ED-BFCC-3C65-7FCD-A7F5D39ADDD8}"/>
                </a:ext>
              </a:extLst>
            </p:cNvPr>
            <p:cNvSpPr/>
            <p:nvPr/>
          </p:nvSpPr>
          <p:spPr>
            <a:xfrm>
              <a:off x="6135368" y="4379516"/>
              <a:ext cx="1040524" cy="961697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Elipse 46">
              <a:extLst>
                <a:ext uri="{FF2B5EF4-FFF2-40B4-BE49-F238E27FC236}">
                  <a16:creationId xmlns:a16="http://schemas.microsoft.com/office/drawing/2014/main" id="{C0D4C8F1-F5D0-8B00-F4AD-C7C650C0F15B}"/>
                </a:ext>
              </a:extLst>
            </p:cNvPr>
            <p:cNvSpPr/>
            <p:nvPr/>
          </p:nvSpPr>
          <p:spPr>
            <a:xfrm>
              <a:off x="7793410" y="3582053"/>
              <a:ext cx="1040524" cy="961697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DD0212A6-41F8-AAF9-ED9D-42A9F242FF24}"/>
                </a:ext>
              </a:extLst>
            </p:cNvPr>
            <p:cNvSpPr/>
            <p:nvPr/>
          </p:nvSpPr>
          <p:spPr>
            <a:xfrm>
              <a:off x="9451452" y="4396342"/>
              <a:ext cx="1040524" cy="961697"/>
            </a:xfrm>
            <a:prstGeom prst="ellipse">
              <a:avLst/>
            </a:prstGeom>
            <a:solidFill>
              <a:schemeClr val="bg1"/>
            </a:solidFill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F0BEACF9-B4BC-CF0A-8AE1-9574BB850D1F}"/>
                </a:ext>
              </a:extLst>
            </p:cNvPr>
            <p:cNvSpPr txBox="1"/>
            <p:nvPr/>
          </p:nvSpPr>
          <p:spPr>
            <a:xfrm>
              <a:off x="821940" y="3785902"/>
              <a:ext cx="1719129" cy="553998"/>
            </a:xfrm>
            <a:prstGeom prst="rect">
              <a:avLst/>
            </a:pr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Levantamento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de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Requisitos</a:t>
              </a:r>
            </a:p>
          </p:txBody>
        </p: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BF59AA2F-116A-C735-1D83-82E07F6DB65F}"/>
                </a:ext>
              </a:extLst>
            </p:cNvPr>
            <p:cNvSpPr txBox="1"/>
            <p:nvPr/>
          </p:nvSpPr>
          <p:spPr>
            <a:xfrm>
              <a:off x="2476734" y="4603252"/>
              <a:ext cx="1719129" cy="553998"/>
            </a:xfrm>
            <a:prstGeom prst="rect">
              <a:avLst/>
            </a:pr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Modelagem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de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Dados</a:t>
              </a:r>
            </a:p>
          </p:txBody>
        </p:sp>
        <p:sp>
          <p:nvSpPr>
            <p:cNvPr id="76" name="CaixaDeTexto 75">
              <a:extLst>
                <a:ext uri="{FF2B5EF4-FFF2-40B4-BE49-F238E27FC236}">
                  <a16:creationId xmlns:a16="http://schemas.microsoft.com/office/drawing/2014/main" id="{CCE5011D-31F9-B0DF-F68B-81772EFF08B1}"/>
                </a:ext>
              </a:extLst>
            </p:cNvPr>
            <p:cNvSpPr txBox="1"/>
            <p:nvPr/>
          </p:nvSpPr>
          <p:spPr>
            <a:xfrm>
              <a:off x="4109742" y="3926200"/>
              <a:ext cx="1719129" cy="246221"/>
            </a:xfrm>
            <a:prstGeom prst="rect">
              <a:avLst/>
            </a:pr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Arquitetura</a:t>
              </a:r>
            </a:p>
          </p:txBody>
        </p:sp>
        <p:sp>
          <p:nvSpPr>
            <p:cNvPr id="77" name="CaixaDeTexto 76">
              <a:extLst>
                <a:ext uri="{FF2B5EF4-FFF2-40B4-BE49-F238E27FC236}">
                  <a16:creationId xmlns:a16="http://schemas.microsoft.com/office/drawing/2014/main" id="{7244E105-C870-C7B3-2051-2A331E07EF88}"/>
                </a:ext>
              </a:extLst>
            </p:cNvPr>
            <p:cNvSpPr txBox="1"/>
            <p:nvPr/>
          </p:nvSpPr>
          <p:spPr>
            <a:xfrm>
              <a:off x="9117021" y="4619365"/>
              <a:ext cx="1719129" cy="707886"/>
            </a:xfrm>
            <a:prstGeom prst="rect">
              <a:avLst/>
            </a:pr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Implantação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e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Monitoramento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endParaRPr lang="pt-BR" sz="10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78" name="CaixaDeTexto 77">
              <a:extLst>
                <a:ext uri="{FF2B5EF4-FFF2-40B4-BE49-F238E27FC236}">
                  <a16:creationId xmlns:a16="http://schemas.microsoft.com/office/drawing/2014/main" id="{83EE6D0D-B1A7-D5AE-082B-50C0472FB566}"/>
                </a:ext>
              </a:extLst>
            </p:cNvPr>
            <p:cNvSpPr txBox="1"/>
            <p:nvPr/>
          </p:nvSpPr>
          <p:spPr>
            <a:xfrm>
              <a:off x="7442645" y="3849255"/>
              <a:ext cx="1719129" cy="400110"/>
            </a:xfrm>
            <a:prstGeom prst="rect">
              <a:avLst/>
            </a:pr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 err="1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Desenvolv</a:t>
              </a: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. 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 err="1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Dasboard</a:t>
              </a:r>
              <a:endParaRPr lang="pt-BR" sz="1000" b="1" dirty="0">
                <a:latin typeface="Arial" panose="020B0604020202020204" pitchFamily="34" charset="0"/>
                <a:ea typeface="微软雅黑"/>
                <a:cs typeface="Arial" panose="020B0604020202020204" pitchFamily="34" charset="0"/>
              </a:endParaRPr>
            </a:p>
          </p:txBody>
        </p:sp>
        <p:sp>
          <p:nvSpPr>
            <p:cNvPr id="79" name="CaixaDeTexto 78">
              <a:extLst>
                <a:ext uri="{FF2B5EF4-FFF2-40B4-BE49-F238E27FC236}">
                  <a16:creationId xmlns:a16="http://schemas.microsoft.com/office/drawing/2014/main" id="{9D6470E3-01FD-13A0-428E-A80C37622950}"/>
                </a:ext>
              </a:extLst>
            </p:cNvPr>
            <p:cNvSpPr txBox="1"/>
            <p:nvPr/>
          </p:nvSpPr>
          <p:spPr>
            <a:xfrm>
              <a:off x="5796065" y="4664081"/>
              <a:ext cx="1719129" cy="400110"/>
            </a:xfrm>
            <a:prstGeom prst="rect">
              <a:avLst/>
            </a:prstGeom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rtlCol="0">
              <a:spAutoFit/>
            </a:bodyPr>
            <a:lstStyle/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Processo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buFontTx/>
                <a:buNone/>
              </a:pPr>
              <a:r>
                <a:rPr lang="pt-BR" sz="1000" b="1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</a:rPr>
                <a:t>ETL</a:t>
              </a:r>
            </a:p>
          </p:txBody>
        </p:sp>
        <p:cxnSp>
          <p:nvCxnSpPr>
            <p:cNvPr id="87" name="Conector: Curvo 86">
              <a:extLst>
                <a:ext uri="{FF2B5EF4-FFF2-40B4-BE49-F238E27FC236}">
                  <a16:creationId xmlns:a16="http://schemas.microsoft.com/office/drawing/2014/main" id="{D803759D-08FB-CA97-E607-58F31E92C165}"/>
                </a:ext>
              </a:extLst>
            </p:cNvPr>
            <p:cNvCxnSpPr>
              <a:cxnSpLocks/>
              <a:stCxn id="43" idx="6"/>
              <a:endCxn id="44" idx="2"/>
            </p:cNvCxnSpPr>
            <p:nvPr/>
          </p:nvCxnSpPr>
          <p:spPr>
            <a:xfrm>
              <a:off x="2201766" y="4062902"/>
              <a:ext cx="617518" cy="814289"/>
            </a:xfrm>
            <a:prstGeom prst="curvedConnector3">
              <a:avLst/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: Curvo 87">
              <a:extLst>
                <a:ext uri="{FF2B5EF4-FFF2-40B4-BE49-F238E27FC236}">
                  <a16:creationId xmlns:a16="http://schemas.microsoft.com/office/drawing/2014/main" id="{B0FCA67F-FEE4-7C96-4487-694C2F413DEA}"/>
                </a:ext>
              </a:extLst>
            </p:cNvPr>
            <p:cNvCxnSpPr>
              <a:cxnSpLocks/>
              <a:stCxn id="44" idx="6"/>
              <a:endCxn id="45" idx="2"/>
            </p:cNvCxnSpPr>
            <p:nvPr/>
          </p:nvCxnSpPr>
          <p:spPr>
            <a:xfrm flipV="1">
              <a:off x="3859808" y="4062902"/>
              <a:ext cx="617518" cy="81428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: Curvo 92">
              <a:extLst>
                <a:ext uri="{FF2B5EF4-FFF2-40B4-BE49-F238E27FC236}">
                  <a16:creationId xmlns:a16="http://schemas.microsoft.com/office/drawing/2014/main" id="{DA95F105-99F8-02FE-00C9-D3981CF9F378}"/>
                </a:ext>
              </a:extLst>
            </p:cNvPr>
            <p:cNvCxnSpPr>
              <a:cxnSpLocks/>
              <a:stCxn id="45" idx="6"/>
              <a:endCxn id="46" idx="2"/>
            </p:cNvCxnSpPr>
            <p:nvPr/>
          </p:nvCxnSpPr>
          <p:spPr>
            <a:xfrm>
              <a:off x="5517850" y="4062902"/>
              <a:ext cx="617518" cy="79746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: Curvo 95">
              <a:extLst>
                <a:ext uri="{FF2B5EF4-FFF2-40B4-BE49-F238E27FC236}">
                  <a16:creationId xmlns:a16="http://schemas.microsoft.com/office/drawing/2014/main" id="{7654A59D-8C8D-6B53-4A83-E3FFD9BFC62D}"/>
                </a:ext>
              </a:extLst>
            </p:cNvPr>
            <p:cNvCxnSpPr>
              <a:cxnSpLocks/>
              <a:stCxn id="46" idx="6"/>
              <a:endCxn id="47" idx="2"/>
            </p:cNvCxnSpPr>
            <p:nvPr/>
          </p:nvCxnSpPr>
          <p:spPr>
            <a:xfrm flipV="1">
              <a:off x="7175892" y="4062902"/>
              <a:ext cx="617518" cy="797463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: Curvo 98">
              <a:extLst>
                <a:ext uri="{FF2B5EF4-FFF2-40B4-BE49-F238E27FC236}">
                  <a16:creationId xmlns:a16="http://schemas.microsoft.com/office/drawing/2014/main" id="{D8BD84CA-7DD2-9A4F-79DB-5BEF863E5A2F}"/>
                </a:ext>
              </a:extLst>
            </p:cNvPr>
            <p:cNvCxnSpPr>
              <a:cxnSpLocks/>
              <a:stCxn id="47" idx="6"/>
              <a:endCxn id="48" idx="2"/>
            </p:cNvCxnSpPr>
            <p:nvPr/>
          </p:nvCxnSpPr>
          <p:spPr>
            <a:xfrm>
              <a:off x="8833934" y="4062902"/>
              <a:ext cx="617518" cy="81428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bg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" name="Title 4">
            <a:extLst>
              <a:ext uri="{FF2B5EF4-FFF2-40B4-BE49-F238E27FC236}">
                <a16:creationId xmlns:a16="http://schemas.microsoft.com/office/drawing/2014/main" id="{D0E93882-349A-F0C0-13C8-2BDC1F9C0CB8}"/>
              </a:ext>
            </a:extLst>
          </p:cNvPr>
          <p:cNvSpPr txBox="1">
            <a:spLocks/>
          </p:cNvSpPr>
          <p:nvPr/>
        </p:nvSpPr>
        <p:spPr>
          <a:xfrm>
            <a:off x="81083" y="1196548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1.1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61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35" y="1979510"/>
            <a:ext cx="6508476" cy="97728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Identificação de Padrões de Consumo.</a:t>
            </a:r>
            <a:endParaRPr lang="en-US" sz="28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40396" y="2863672"/>
            <a:ext cx="2148553" cy="986738"/>
          </a:xfrm>
        </p:spPr>
        <p:txBody>
          <a:bodyPr/>
          <a:lstStyle/>
          <a:p>
            <a:r>
              <a:rPr lang="en-US" sz="3200" dirty="0">
                <a:latin typeface="+mj-lt"/>
              </a:rPr>
              <a:t>Principais</a:t>
            </a:r>
          </a:p>
          <a:p>
            <a:r>
              <a:rPr lang="en-US" sz="3200" dirty="0">
                <a:latin typeface="+mj-lt"/>
              </a:rPr>
              <a:t>Metas </a:t>
            </a:r>
          </a:p>
          <a:p>
            <a:r>
              <a:rPr lang="en-US" sz="3200" dirty="0">
                <a:latin typeface="+mj-lt"/>
              </a:rPr>
              <a:t> </a:t>
            </a:r>
          </a:p>
          <a:p>
            <a:endParaRPr lang="en-US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56" y="909609"/>
            <a:ext cx="4649434" cy="5328958"/>
          </a:xfrm>
          <a:blipFill>
            <a:blip r:embed="rId4"/>
            <a:stretch>
              <a:fillRect/>
            </a:stretch>
          </a:blipFill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CADB4BA-E2ED-E299-BCBE-83923828C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88" y="-47820"/>
            <a:ext cx="12206288" cy="1218207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26B0839-61F5-BC2D-A983-B8835E330EDD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1.2</a:t>
            </a:r>
            <a:endParaRPr lang="en-US" dirty="0"/>
          </a:p>
        </p:txBody>
      </p:sp>
      <p:sp>
        <p:nvSpPr>
          <p:cNvPr id="4" name="Title 45">
            <a:extLst>
              <a:ext uri="{FF2B5EF4-FFF2-40B4-BE49-F238E27FC236}">
                <a16:creationId xmlns:a16="http://schemas.microsoft.com/office/drawing/2014/main" id="{B8C560FE-8254-EEF1-186A-333B6ACDF1EB}"/>
              </a:ext>
            </a:extLst>
          </p:cNvPr>
          <p:cNvSpPr txBox="1">
            <a:spLocks/>
          </p:cNvSpPr>
          <p:nvPr/>
        </p:nvSpPr>
        <p:spPr>
          <a:xfrm>
            <a:off x="5450070" y="2933235"/>
            <a:ext cx="6678866" cy="97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Redução Sustentável do Consumo de Combustível.</a:t>
            </a:r>
            <a:endParaRPr lang="en-US" sz="2800" dirty="0"/>
          </a:p>
        </p:txBody>
      </p:sp>
      <p:sp>
        <p:nvSpPr>
          <p:cNvPr id="5" name="Title 45">
            <a:extLst>
              <a:ext uri="{FF2B5EF4-FFF2-40B4-BE49-F238E27FC236}">
                <a16:creationId xmlns:a16="http://schemas.microsoft.com/office/drawing/2014/main" id="{6D91AF8B-CDBC-51F6-ECC6-76622874797D}"/>
              </a:ext>
            </a:extLst>
          </p:cNvPr>
          <p:cNvSpPr txBox="1">
            <a:spLocks/>
          </p:cNvSpPr>
          <p:nvPr/>
        </p:nvSpPr>
        <p:spPr>
          <a:xfrm>
            <a:off x="5439389" y="3698782"/>
            <a:ext cx="6508476" cy="97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Aumento da Eficiência de Combustível.</a:t>
            </a:r>
            <a:endParaRPr lang="en-US" sz="2800" dirty="0"/>
          </a:p>
        </p:txBody>
      </p:sp>
      <p:sp>
        <p:nvSpPr>
          <p:cNvPr id="6" name="Title 45">
            <a:extLst>
              <a:ext uri="{FF2B5EF4-FFF2-40B4-BE49-F238E27FC236}">
                <a16:creationId xmlns:a16="http://schemas.microsoft.com/office/drawing/2014/main" id="{AD22B7AB-34CC-DD7E-E768-4B3930E4CFA7}"/>
              </a:ext>
            </a:extLst>
          </p:cNvPr>
          <p:cNvSpPr txBox="1">
            <a:spLocks/>
          </p:cNvSpPr>
          <p:nvPr/>
        </p:nvSpPr>
        <p:spPr>
          <a:xfrm>
            <a:off x="5439389" y="4376710"/>
            <a:ext cx="6508476" cy="97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Redução dos Custos Operacionais.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4928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394" y="2460982"/>
            <a:ext cx="6752606" cy="97728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Integração de dados de fontes diversas: sensores, sistemas de abastecimento...</a:t>
            </a:r>
            <a:endParaRPr lang="en-US" sz="28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29987" y="2949623"/>
            <a:ext cx="2369372" cy="986738"/>
          </a:xfrm>
        </p:spPr>
        <p:txBody>
          <a:bodyPr/>
          <a:lstStyle/>
          <a:p>
            <a:r>
              <a:rPr lang="pt-BR" sz="2800" b="1" i="0" dirty="0">
                <a:effectLst/>
                <a:latin typeface="Söhne"/>
              </a:rPr>
              <a:t>Importância Estratégica</a:t>
            </a:r>
            <a:endParaRPr lang="en-US" sz="2800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56" y="909609"/>
            <a:ext cx="4649434" cy="5328958"/>
          </a:xfrm>
          <a:blipFill>
            <a:blip r:embed="rId4"/>
            <a:stretch>
              <a:fillRect/>
            </a:stretch>
          </a:blipFill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CADB4BA-E2ED-E299-BCBE-83923828C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88" y="-47820"/>
            <a:ext cx="12206288" cy="1218207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26B0839-61F5-BC2D-A983-B8835E330EDD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1.3</a:t>
            </a:r>
            <a:endParaRPr lang="en-US" dirty="0"/>
          </a:p>
        </p:txBody>
      </p:sp>
      <p:sp>
        <p:nvSpPr>
          <p:cNvPr id="4" name="Title 45">
            <a:extLst>
              <a:ext uri="{FF2B5EF4-FFF2-40B4-BE49-F238E27FC236}">
                <a16:creationId xmlns:a16="http://schemas.microsoft.com/office/drawing/2014/main" id="{B8C560FE-8254-EEF1-186A-333B6ACDF1EB}"/>
              </a:ext>
            </a:extLst>
          </p:cNvPr>
          <p:cNvSpPr txBox="1">
            <a:spLocks/>
          </p:cNvSpPr>
          <p:nvPr/>
        </p:nvSpPr>
        <p:spPr>
          <a:xfrm>
            <a:off x="5387773" y="4072440"/>
            <a:ext cx="6971377" cy="97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Implementação de um painel de controle intuitivo para monitoramento do desempenho da frota.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31526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394" y="2460982"/>
            <a:ext cx="6752606" cy="97728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Contribuição para uma gestão mais eficiente e sustentável.</a:t>
            </a:r>
            <a:endParaRPr lang="en-US" sz="28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29987" y="2717739"/>
            <a:ext cx="2369372" cy="986738"/>
          </a:xfrm>
        </p:spPr>
        <p:txBody>
          <a:bodyPr/>
          <a:lstStyle/>
          <a:p>
            <a:r>
              <a:rPr lang="pt-BR" sz="2800" b="1" i="0" dirty="0">
                <a:effectLst/>
                <a:latin typeface="Söhne"/>
              </a:rPr>
              <a:t>Impacto Social e Acadêmico</a:t>
            </a:r>
            <a:endParaRPr lang="en-US" sz="2800" dirty="0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56" y="909609"/>
            <a:ext cx="4649434" cy="5328958"/>
          </a:xfrm>
          <a:blipFill>
            <a:blip r:embed="rId4"/>
            <a:stretch>
              <a:fillRect/>
            </a:stretch>
          </a:blipFill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CADB4BA-E2ED-E299-BCBE-83923828C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88" y="-47820"/>
            <a:ext cx="12206288" cy="1218207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26B0839-61F5-BC2D-A983-B8835E330EDD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1.4</a:t>
            </a:r>
            <a:endParaRPr lang="en-US" dirty="0"/>
          </a:p>
        </p:txBody>
      </p:sp>
      <p:sp>
        <p:nvSpPr>
          <p:cNvPr id="4" name="Title 45">
            <a:extLst>
              <a:ext uri="{FF2B5EF4-FFF2-40B4-BE49-F238E27FC236}">
                <a16:creationId xmlns:a16="http://schemas.microsoft.com/office/drawing/2014/main" id="{B8C560FE-8254-EEF1-186A-333B6ACDF1EB}"/>
              </a:ext>
            </a:extLst>
          </p:cNvPr>
          <p:cNvSpPr txBox="1">
            <a:spLocks/>
          </p:cNvSpPr>
          <p:nvPr/>
        </p:nvSpPr>
        <p:spPr>
          <a:xfrm>
            <a:off x="5407744" y="3704477"/>
            <a:ext cx="6971377" cy="97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Alinhamento com políticas de extensão universitária e valores acadêmicos.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8467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394" y="2460982"/>
            <a:ext cx="6752606" cy="97728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Redução de custos e impactos ambientais.</a:t>
            </a:r>
            <a:endParaRPr lang="en-US" sz="28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929987" y="3080719"/>
            <a:ext cx="2369372" cy="986738"/>
          </a:xfrm>
        </p:spPr>
        <p:txBody>
          <a:bodyPr/>
          <a:lstStyle/>
          <a:p>
            <a:r>
              <a:rPr lang="pt-BR" sz="2800" dirty="0">
                <a:latin typeface="Söhne"/>
              </a:rPr>
              <a:t>Benefícios </a:t>
            </a:r>
          </a:p>
          <a:p>
            <a:r>
              <a:rPr lang="pt-BR" sz="2800" dirty="0">
                <a:latin typeface="Söhne"/>
              </a:rPr>
              <a:t>esperado </a:t>
            </a:r>
            <a:endParaRPr lang="pt-BR" sz="2800" b="1" i="0" dirty="0">
              <a:effectLst/>
              <a:latin typeface="Söhne"/>
            </a:endParaRP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56" y="909609"/>
            <a:ext cx="4649434" cy="5328958"/>
          </a:xfrm>
          <a:blipFill>
            <a:blip r:embed="rId4"/>
            <a:stretch>
              <a:fillRect/>
            </a:stretch>
          </a:blipFill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CADB4BA-E2ED-E299-BCBE-83923828C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88" y="-47820"/>
            <a:ext cx="12206288" cy="1218207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26B0839-61F5-BC2D-A983-B8835E330EDD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1.5</a:t>
            </a:r>
            <a:endParaRPr lang="en-US" dirty="0"/>
          </a:p>
        </p:txBody>
      </p:sp>
      <p:sp>
        <p:nvSpPr>
          <p:cNvPr id="4" name="Title 45">
            <a:extLst>
              <a:ext uri="{FF2B5EF4-FFF2-40B4-BE49-F238E27FC236}">
                <a16:creationId xmlns:a16="http://schemas.microsoft.com/office/drawing/2014/main" id="{B8C560FE-8254-EEF1-186A-333B6ACDF1EB}"/>
              </a:ext>
            </a:extLst>
          </p:cNvPr>
          <p:cNvSpPr txBox="1">
            <a:spLocks/>
          </p:cNvSpPr>
          <p:nvPr/>
        </p:nvSpPr>
        <p:spPr>
          <a:xfrm>
            <a:off x="5378249" y="3704477"/>
            <a:ext cx="6813752" cy="97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Capacidade de tomar decisões estratégicas informadas.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6194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:a16="http://schemas.microsoft.com/office/drawing/2014/main" id="{4D761329-3BEF-0173-1328-A4DB26572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394" y="2460982"/>
            <a:ext cx="6752606" cy="977282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Benefícios para a empresa e a Universidade.</a:t>
            </a:r>
            <a:endParaRPr lang="en-US" sz="2800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778918" y="2725055"/>
            <a:ext cx="2671509" cy="1698065"/>
          </a:xfrm>
        </p:spPr>
        <p:txBody>
          <a:bodyPr/>
          <a:lstStyle/>
          <a:p>
            <a:r>
              <a:rPr lang="pt-BR" sz="2800" dirty="0">
                <a:latin typeface="Söhne"/>
              </a:rPr>
              <a:t>Colaboração e Potencial de Disseminação</a:t>
            </a:r>
            <a:endParaRPr lang="pt-BR" sz="2800" b="1" i="0" dirty="0">
              <a:effectLst/>
              <a:latin typeface="Söhne"/>
            </a:endParaRPr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9956" y="909609"/>
            <a:ext cx="4649434" cy="5328958"/>
          </a:xfrm>
          <a:blipFill>
            <a:blip r:embed="rId4"/>
            <a:stretch>
              <a:fillRect/>
            </a:stretch>
          </a:blipFill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CADB4BA-E2ED-E299-BCBE-83923828C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4288" y="-47820"/>
            <a:ext cx="12206288" cy="1340592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26B0839-61F5-BC2D-A983-B8835E330EDD}"/>
              </a:ext>
            </a:extLst>
          </p:cNvPr>
          <p:cNvSpPr txBox="1">
            <a:spLocks/>
          </p:cNvSpPr>
          <p:nvPr/>
        </p:nvSpPr>
        <p:spPr>
          <a:xfrm>
            <a:off x="81083" y="991829"/>
            <a:ext cx="51171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1.6</a:t>
            </a:r>
            <a:endParaRPr lang="en-US" dirty="0"/>
          </a:p>
        </p:txBody>
      </p:sp>
      <p:sp>
        <p:nvSpPr>
          <p:cNvPr id="4" name="Title 45">
            <a:extLst>
              <a:ext uri="{FF2B5EF4-FFF2-40B4-BE49-F238E27FC236}">
                <a16:creationId xmlns:a16="http://schemas.microsoft.com/office/drawing/2014/main" id="{B8C560FE-8254-EEF1-186A-333B6ACDF1EB}"/>
              </a:ext>
            </a:extLst>
          </p:cNvPr>
          <p:cNvSpPr txBox="1">
            <a:spLocks/>
          </p:cNvSpPr>
          <p:nvPr/>
        </p:nvSpPr>
        <p:spPr>
          <a:xfrm>
            <a:off x="5378249" y="3704477"/>
            <a:ext cx="6813752" cy="9772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 panose="05000000000000000000" pitchFamily="2" charset="2"/>
              <a:buChar char="ü"/>
            </a:pPr>
            <a:r>
              <a:rPr lang="pt-BR" sz="2800" dirty="0"/>
              <a:t>Possível efeito multiplicador em outras organizações e setores.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484297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1361</Words>
  <Application>Microsoft Office PowerPoint</Application>
  <PresentationFormat>Widescreen</PresentationFormat>
  <Paragraphs>231</Paragraphs>
  <Slides>30</Slides>
  <Notes>28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43" baseType="lpstr">
      <vt:lpstr>等线</vt:lpstr>
      <vt:lpstr>Abadi</vt:lpstr>
      <vt:lpstr>Arial</vt:lpstr>
      <vt:lpstr>Calibri</vt:lpstr>
      <vt:lpstr>Cambria</vt:lpstr>
      <vt:lpstr>inherit</vt:lpstr>
      <vt:lpstr>Inter</vt:lpstr>
      <vt:lpstr>Posterama</vt:lpstr>
      <vt:lpstr>Posterama Text Black</vt:lpstr>
      <vt:lpstr>Posterama Text SemiBold</vt:lpstr>
      <vt:lpstr>Söhne</vt:lpstr>
      <vt:lpstr>Wingdings</vt:lpstr>
      <vt:lpstr>Custom</vt:lpstr>
      <vt:lpstr>Análise do Perfil de Abastecimento da Frota</vt:lpstr>
      <vt:lpstr>Apresentação do PowerPoint</vt:lpstr>
      <vt:lpstr>Introdução</vt:lpstr>
      <vt:lpstr>Apresentação do PowerPoint</vt:lpstr>
      <vt:lpstr>Identificação de Padrões de Consumo.</vt:lpstr>
      <vt:lpstr>Integração de dados de fontes diversas: sensores, sistemas de abastecimento...</vt:lpstr>
      <vt:lpstr>Contribuição para uma gestão mais eficiente e sustentável.</vt:lpstr>
      <vt:lpstr>Redução de custos e impactos ambientais.</vt:lpstr>
      <vt:lpstr>Benefícios para a empresa e a Universidade.</vt:lpstr>
      <vt:lpstr>Diagnóstico da Situação Problema</vt:lpstr>
      <vt:lpstr>Identificação do Problema</vt:lpstr>
      <vt:lpstr>Necessidade de um sistema de Business Intelligence (BI)</vt:lpstr>
      <vt:lpstr>Solução proposta</vt:lpstr>
      <vt:lpstr>Modelagem de Dados</vt:lpstr>
      <vt:lpstr>Aplicação do Modelo Star Schema</vt:lpstr>
      <vt:lpstr>Estrutura do Modelo</vt:lpstr>
      <vt:lpstr>Arquitetura</vt:lpstr>
      <vt:lpstr>Recebimento e Estruturação de Dados</vt:lpstr>
      <vt:lpstr>Integração com o Azure</vt:lpstr>
      <vt:lpstr>Integração das Fontes de Dados e Processo ETL</vt:lpstr>
      <vt:lpstr>Integração das Fontes de Dados e Processo ETL</vt:lpstr>
      <vt:lpstr>Plataforma utilizada para realizar o ETL</vt:lpstr>
      <vt:lpstr>Camadas do processo de ETL</vt:lpstr>
      <vt:lpstr>Workspace Databricks </vt:lpstr>
      <vt:lpstr>View Databricks </vt:lpstr>
      <vt:lpstr>Conexão Power BI </vt:lpstr>
      <vt:lpstr>      Benefícios  da Arquitetura</vt:lpstr>
      <vt:lpstr>Conclusão </vt:lpstr>
      <vt:lpstr>Agradecimentos a empresa parceira  </vt:lpstr>
      <vt:lpstr>Obrigado (a)!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2023-12-15T18:52:10Z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